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60" r:id="rId5"/>
    <p:sldId id="265" r:id="rId6"/>
    <p:sldId id="259" r:id="rId7"/>
    <p:sldId id="281" r:id="rId8"/>
    <p:sldId id="282" r:id="rId9"/>
    <p:sldId id="283" r:id="rId10"/>
    <p:sldId id="278" r:id="rId11"/>
    <p:sldId id="263" r:id="rId12"/>
    <p:sldId id="262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25/02/2026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25/02/2026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25/02/2026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25/02/2026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25/02/2026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25/02/2026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25/02/2026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25/02/2026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25/02/2026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25/02/2026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25/02/2026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25/02/2026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15816" y="323085"/>
            <a:ext cx="6048672" cy="1360181"/>
          </a:xfrm>
        </p:spPr>
        <p:txBody>
          <a:bodyPr/>
          <a:lstStyle/>
          <a:p>
            <a:r>
              <a:rPr lang="fr-FR" dirty="0"/>
              <a:t>Rôles du barreur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 descr="Logo_Anfa_FAB_Rou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9107"/>
            <a:ext cx="2044237" cy="10100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A4413C-6778-AFD4-EB06-A1D7176CD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43700" r="1175" b="17777"/>
          <a:stretch>
            <a:fillRect/>
          </a:stretch>
        </p:blipFill>
        <p:spPr>
          <a:xfrm>
            <a:off x="759520" y="3675965"/>
            <a:ext cx="7992888" cy="26418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E5EB59-79A4-69CA-44E9-3839550FBC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20601" r="1963" b="24800"/>
          <a:stretch>
            <a:fillRect/>
          </a:stretch>
        </p:blipFill>
        <p:spPr>
          <a:xfrm>
            <a:off x="759520" y="1683266"/>
            <a:ext cx="3302977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FA7BEFDA-1969-69B1-CD64-C6434D04A4A4}"/>
              </a:ext>
            </a:extLst>
          </p:cNvPr>
          <p:cNvGrpSpPr/>
          <p:nvPr/>
        </p:nvGrpSpPr>
        <p:grpSpPr>
          <a:xfrm>
            <a:off x="171357" y="4666836"/>
            <a:ext cx="8996003" cy="294161"/>
            <a:chOff x="-173216" y="4442697"/>
            <a:chExt cx="12315130" cy="8288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A7F2C9-A48E-0AF9-B051-4D4B093ACB09}"/>
                </a:ext>
              </a:extLst>
            </p:cNvPr>
            <p:cNvSpPr/>
            <p:nvPr/>
          </p:nvSpPr>
          <p:spPr>
            <a:xfrm>
              <a:off x="-173216" y="4445294"/>
              <a:ext cx="12315130" cy="82625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5364A6-3D0A-9613-06F7-61965101D30E}"/>
                </a:ext>
              </a:extLst>
            </p:cNvPr>
            <p:cNvSpPr/>
            <p:nvPr/>
          </p:nvSpPr>
          <p:spPr>
            <a:xfrm>
              <a:off x="3750183" y="4502707"/>
              <a:ext cx="946844" cy="1605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B934560-E570-0C9F-E58B-E79B7EF3E001}"/>
                </a:ext>
              </a:extLst>
            </p:cNvPr>
            <p:cNvSpPr/>
            <p:nvPr/>
          </p:nvSpPr>
          <p:spPr>
            <a:xfrm>
              <a:off x="3742563" y="4773169"/>
              <a:ext cx="946844" cy="1605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EBD509-EA22-6392-3F87-B664719055AD}"/>
                </a:ext>
              </a:extLst>
            </p:cNvPr>
            <p:cNvSpPr/>
            <p:nvPr/>
          </p:nvSpPr>
          <p:spPr>
            <a:xfrm>
              <a:off x="3742563" y="5027840"/>
              <a:ext cx="946844" cy="1605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1C7B1E-1C0B-E7A8-8296-104D6CE82CD2}"/>
                </a:ext>
              </a:extLst>
            </p:cNvPr>
            <p:cNvSpPr/>
            <p:nvPr/>
          </p:nvSpPr>
          <p:spPr>
            <a:xfrm>
              <a:off x="7459055" y="5041736"/>
              <a:ext cx="946844" cy="1605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2B6D734-77AD-9B2A-70E0-43ACC48BE72D}"/>
                </a:ext>
              </a:extLst>
            </p:cNvPr>
            <p:cNvSpPr/>
            <p:nvPr/>
          </p:nvSpPr>
          <p:spPr>
            <a:xfrm>
              <a:off x="7443561" y="4701848"/>
              <a:ext cx="946844" cy="1605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476859D-D5C1-8F42-FFF0-D538584B1164}"/>
                </a:ext>
              </a:extLst>
            </p:cNvPr>
            <p:cNvSpPr/>
            <p:nvPr/>
          </p:nvSpPr>
          <p:spPr>
            <a:xfrm>
              <a:off x="7459055" y="4442697"/>
              <a:ext cx="946844" cy="1605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18F6B34-41CE-469C-BBAC-2308EEBB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416447"/>
            <a:ext cx="7886700" cy="480536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Appontage: faire un arrondi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13C7A9-CCD7-4E59-8B96-54425231D5C8}"/>
              </a:ext>
            </a:extLst>
          </p:cNvPr>
          <p:cNvSpPr/>
          <p:nvPr/>
        </p:nvSpPr>
        <p:spPr>
          <a:xfrm>
            <a:off x="3056289" y="4172380"/>
            <a:ext cx="4121658" cy="3031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>
                <a:solidFill>
                  <a:schemeClr val="tx1"/>
                </a:solidFill>
              </a:rPr>
              <a:t>ponton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B5E73AF-0C97-4351-9B6E-9153BA0581F4}"/>
              </a:ext>
            </a:extLst>
          </p:cNvPr>
          <p:cNvSpPr/>
          <p:nvPr/>
        </p:nvSpPr>
        <p:spPr>
          <a:xfrm>
            <a:off x="1938435" y="3069639"/>
            <a:ext cx="137160" cy="13030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41C0AAA-3154-47D1-827D-F082DC3C9A99}"/>
              </a:ext>
            </a:extLst>
          </p:cNvPr>
          <p:cNvCxnSpPr/>
          <p:nvPr/>
        </p:nvCxnSpPr>
        <p:spPr>
          <a:xfrm>
            <a:off x="724569" y="2095803"/>
            <a:ext cx="741349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EEC97A62-C0AF-4DC5-9BE9-7D2541CE7E3B}"/>
              </a:ext>
            </a:extLst>
          </p:cNvPr>
          <p:cNvSpPr txBox="1"/>
          <p:nvPr/>
        </p:nvSpPr>
        <p:spPr>
          <a:xfrm>
            <a:off x="4204712" y="2478602"/>
            <a:ext cx="16995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Chenal Péniches montantes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D44C352-EB41-4337-B3CF-93EBBB2E9CE7}"/>
              </a:ext>
            </a:extLst>
          </p:cNvPr>
          <p:cNvCxnSpPr>
            <a:cxnSpLocks/>
          </p:cNvCxnSpPr>
          <p:nvPr/>
        </p:nvCxnSpPr>
        <p:spPr>
          <a:xfrm flipV="1">
            <a:off x="1540671" y="3073068"/>
            <a:ext cx="6979158" cy="61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B0C3E367-1134-451F-B65F-280011C97F3B}"/>
              </a:ext>
            </a:extLst>
          </p:cNvPr>
          <p:cNvSpPr txBox="1"/>
          <p:nvPr/>
        </p:nvSpPr>
        <p:spPr>
          <a:xfrm>
            <a:off x="7055615" y="3130656"/>
            <a:ext cx="13484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Chenal sans péniches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1DEC72-F490-4F42-9238-8167D23E8FF7}"/>
              </a:ext>
            </a:extLst>
          </p:cNvPr>
          <p:cNvSpPr/>
          <p:nvPr/>
        </p:nvSpPr>
        <p:spPr>
          <a:xfrm>
            <a:off x="8789577" y="1987258"/>
            <a:ext cx="169337" cy="2426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5BCED83-0FB2-4885-8B57-B9D5D1A176A9}"/>
              </a:ext>
            </a:extLst>
          </p:cNvPr>
          <p:cNvSpPr txBox="1"/>
          <p:nvPr/>
        </p:nvSpPr>
        <p:spPr>
          <a:xfrm>
            <a:off x="8475739" y="1207089"/>
            <a:ext cx="6735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/>
              <a:t>Pont</a:t>
            </a:r>
          </a:p>
          <a:p>
            <a:pPr algn="ctr"/>
            <a:r>
              <a:rPr lang="fr-FR" sz="1350" dirty="0"/>
              <a:t>Valvins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BEAFDE0-DD7E-41D4-99B0-4CC9F50B9FB6}"/>
              </a:ext>
            </a:extLst>
          </p:cNvPr>
          <p:cNvSpPr/>
          <p:nvPr/>
        </p:nvSpPr>
        <p:spPr>
          <a:xfrm>
            <a:off x="79917" y="3883062"/>
            <a:ext cx="91440" cy="1055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8CB5022-7E5A-475F-A390-6FFF3F773212}"/>
              </a:ext>
            </a:extLst>
          </p:cNvPr>
          <p:cNvCxnSpPr/>
          <p:nvPr/>
        </p:nvCxnSpPr>
        <p:spPr>
          <a:xfrm>
            <a:off x="34197" y="4112055"/>
            <a:ext cx="2919222" cy="36347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26A4A006-4770-4786-87F8-2E34AFAA8AEF}"/>
              </a:ext>
            </a:extLst>
          </p:cNvPr>
          <p:cNvSpPr/>
          <p:nvPr/>
        </p:nvSpPr>
        <p:spPr>
          <a:xfrm rot="1314622">
            <a:off x="546342" y="3256555"/>
            <a:ext cx="922401" cy="9904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7DB8CC3-BDA2-431C-9575-CAC8D866EDE6}"/>
              </a:ext>
            </a:extLst>
          </p:cNvPr>
          <p:cNvSpPr txBox="1"/>
          <p:nvPr/>
        </p:nvSpPr>
        <p:spPr>
          <a:xfrm>
            <a:off x="3418767" y="3519626"/>
            <a:ext cx="23064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/>
              <a:t>Pencher le bateau a bâbord </a:t>
            </a:r>
          </a:p>
          <a:p>
            <a:pPr algn="ctr"/>
            <a:r>
              <a:rPr lang="fr-FR" sz="1350" dirty="0"/>
              <a:t>pour lever les portants tribord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2D2553C-9834-49F0-BD76-DC596391A534}"/>
              </a:ext>
            </a:extLst>
          </p:cNvPr>
          <p:cNvCxnSpPr>
            <a:cxnSpLocks/>
          </p:cNvCxnSpPr>
          <p:nvPr/>
        </p:nvCxnSpPr>
        <p:spPr>
          <a:xfrm flipH="1">
            <a:off x="638430" y="3109118"/>
            <a:ext cx="6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F3CA399A-9693-4DCA-96F8-00E681AAE7A0}"/>
              </a:ext>
            </a:extLst>
          </p:cNvPr>
          <p:cNvSpPr txBox="1"/>
          <p:nvPr/>
        </p:nvSpPr>
        <p:spPr>
          <a:xfrm>
            <a:off x="-1479" y="1430978"/>
            <a:ext cx="327224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/>
              <a:t>Arrivée avec un angle de 15° vers le ponton</a:t>
            </a:r>
          </a:p>
          <a:p>
            <a:r>
              <a:rPr lang="fr-FR" sz="1350" dirty="0"/>
              <a:t>Pour éviter de se faire plaquer par le vent</a:t>
            </a:r>
          </a:p>
          <a:p>
            <a:r>
              <a:rPr lang="fr-FR" sz="1350" dirty="0"/>
              <a:t>En aval du ponton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09C6BD4-72EC-45C3-A79D-A3890DEE1756}"/>
              </a:ext>
            </a:extLst>
          </p:cNvPr>
          <p:cNvSpPr/>
          <p:nvPr/>
        </p:nvSpPr>
        <p:spPr>
          <a:xfrm>
            <a:off x="3289672" y="4475529"/>
            <a:ext cx="130091" cy="3031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62E0067-A1B8-4B17-A0D9-E0CEB6408B99}"/>
              </a:ext>
            </a:extLst>
          </p:cNvPr>
          <p:cNvSpPr/>
          <p:nvPr/>
        </p:nvSpPr>
        <p:spPr>
          <a:xfrm>
            <a:off x="5790743" y="4487371"/>
            <a:ext cx="130091" cy="3031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B856D66-1488-428B-BEA7-D36ECB15EA43}"/>
              </a:ext>
            </a:extLst>
          </p:cNvPr>
          <p:cNvSpPr/>
          <p:nvPr/>
        </p:nvSpPr>
        <p:spPr>
          <a:xfrm>
            <a:off x="6755744" y="4459022"/>
            <a:ext cx="134874" cy="3031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9A24B6E0-7796-49A5-9FCC-5B24F7676E28}"/>
              </a:ext>
            </a:extLst>
          </p:cNvPr>
          <p:cNvCxnSpPr>
            <a:cxnSpLocks/>
          </p:cNvCxnSpPr>
          <p:nvPr/>
        </p:nvCxnSpPr>
        <p:spPr>
          <a:xfrm flipV="1">
            <a:off x="7254300" y="4413332"/>
            <a:ext cx="1672437" cy="850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Ellipse 52">
            <a:extLst>
              <a:ext uri="{FF2B5EF4-FFF2-40B4-BE49-F238E27FC236}">
                <a16:creationId xmlns:a16="http://schemas.microsoft.com/office/drawing/2014/main" id="{1F083077-1BB8-441B-8883-5CDCAC94431C}"/>
              </a:ext>
            </a:extLst>
          </p:cNvPr>
          <p:cNvSpPr/>
          <p:nvPr/>
        </p:nvSpPr>
        <p:spPr>
          <a:xfrm flipH="1">
            <a:off x="8404951" y="2940112"/>
            <a:ext cx="178219" cy="1678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C6EC6B34-E194-478D-672B-B0C7753E0C5D}"/>
              </a:ext>
            </a:extLst>
          </p:cNvPr>
          <p:cNvSpPr/>
          <p:nvPr/>
        </p:nvSpPr>
        <p:spPr>
          <a:xfrm rot="663992">
            <a:off x="2200213" y="3848379"/>
            <a:ext cx="1045057" cy="1134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F248988C-538C-FF80-1030-65D1FE177A92}"/>
              </a:ext>
            </a:extLst>
          </p:cNvPr>
          <p:cNvSpPr/>
          <p:nvPr/>
        </p:nvSpPr>
        <p:spPr>
          <a:xfrm>
            <a:off x="680024" y="4005638"/>
            <a:ext cx="1045057" cy="11347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F0B2BF8-FDB5-205E-0992-97645374752A}"/>
              </a:ext>
            </a:extLst>
          </p:cNvPr>
          <p:cNvCxnSpPr>
            <a:cxnSpLocks/>
          </p:cNvCxnSpPr>
          <p:nvPr/>
        </p:nvCxnSpPr>
        <p:spPr>
          <a:xfrm flipH="1">
            <a:off x="1534578" y="3599261"/>
            <a:ext cx="38729" cy="317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62F0B24-2CE0-A77B-294A-2FB858519ED9}"/>
              </a:ext>
            </a:extLst>
          </p:cNvPr>
          <p:cNvCxnSpPr/>
          <p:nvPr/>
        </p:nvCxnSpPr>
        <p:spPr>
          <a:xfrm flipH="1">
            <a:off x="1828073" y="3622978"/>
            <a:ext cx="34680" cy="321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ADB1392E-129F-6685-0613-D065B584A387}"/>
              </a:ext>
            </a:extLst>
          </p:cNvPr>
          <p:cNvCxnSpPr/>
          <p:nvPr/>
        </p:nvCxnSpPr>
        <p:spPr>
          <a:xfrm flipH="1">
            <a:off x="1179934" y="3565591"/>
            <a:ext cx="36719" cy="356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B56D35A-5033-A7D3-7825-4048ADC306BD}"/>
              </a:ext>
            </a:extLst>
          </p:cNvPr>
          <p:cNvCxnSpPr/>
          <p:nvPr/>
        </p:nvCxnSpPr>
        <p:spPr>
          <a:xfrm>
            <a:off x="1815589" y="4094556"/>
            <a:ext cx="1164347" cy="191936"/>
          </a:xfrm>
          <a:prstGeom prst="line">
            <a:avLst/>
          </a:prstGeom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44044FFA-9DE4-DEEF-4903-CE2712BFE579}"/>
              </a:ext>
            </a:extLst>
          </p:cNvPr>
          <p:cNvCxnSpPr/>
          <p:nvPr/>
        </p:nvCxnSpPr>
        <p:spPr>
          <a:xfrm>
            <a:off x="5484021" y="4172378"/>
            <a:ext cx="0" cy="2928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5455180A-4BFF-7FB4-2F20-F26AB5BB89EC}"/>
              </a:ext>
            </a:extLst>
          </p:cNvPr>
          <p:cNvSpPr txBox="1"/>
          <p:nvPr/>
        </p:nvSpPr>
        <p:spPr>
          <a:xfrm>
            <a:off x="2162357" y="2882398"/>
            <a:ext cx="21197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>
                <a:solidFill>
                  <a:srgbClr val="FF0000"/>
                </a:solidFill>
              </a:rPr>
              <a:t>Barre a bâbord</a:t>
            </a:r>
          </a:p>
          <a:p>
            <a:r>
              <a:rPr lang="fr-FR" sz="1350" b="1" dirty="0">
                <a:solidFill>
                  <a:srgbClr val="FF0000"/>
                </a:solidFill>
              </a:rPr>
              <a:t>Freinage babord de la nage</a:t>
            </a:r>
          </a:p>
        </p:txBody>
      </p:sp>
      <p:sp>
        <p:nvSpPr>
          <p:cNvPr id="56" name="Flèche : droite 55">
            <a:extLst>
              <a:ext uri="{FF2B5EF4-FFF2-40B4-BE49-F238E27FC236}">
                <a16:creationId xmlns:a16="http://schemas.microsoft.com/office/drawing/2014/main" id="{C57F9FD4-144B-A435-5DF2-AA673D26436C}"/>
              </a:ext>
            </a:extLst>
          </p:cNvPr>
          <p:cNvSpPr/>
          <p:nvPr/>
        </p:nvSpPr>
        <p:spPr>
          <a:xfrm>
            <a:off x="3729480" y="4017408"/>
            <a:ext cx="1045057" cy="1134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66BE2A98-5570-1157-8331-1375FB735B1A}"/>
              </a:ext>
            </a:extLst>
          </p:cNvPr>
          <p:cNvGrpSpPr/>
          <p:nvPr/>
        </p:nvGrpSpPr>
        <p:grpSpPr>
          <a:xfrm>
            <a:off x="5935009" y="4063984"/>
            <a:ext cx="1333205" cy="63881"/>
            <a:chOff x="4104131" y="2241804"/>
            <a:chExt cx="1777607" cy="85175"/>
          </a:xfrm>
        </p:grpSpPr>
        <p:sp>
          <p:nvSpPr>
            <p:cNvPr id="59" name="Triangle isocèle 58">
              <a:extLst>
                <a:ext uri="{FF2B5EF4-FFF2-40B4-BE49-F238E27FC236}">
                  <a16:creationId xmlns:a16="http://schemas.microsoft.com/office/drawing/2014/main" id="{A88AED2F-27A2-890F-9DD1-DBAE1E04C64D}"/>
                </a:ext>
              </a:extLst>
            </p:cNvPr>
            <p:cNvSpPr/>
            <p:nvPr/>
          </p:nvSpPr>
          <p:spPr>
            <a:xfrm rot="5400000">
              <a:off x="5557126" y="1999488"/>
              <a:ext cx="82296" cy="566929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284C0D7-59C9-C5BF-7FC1-B9A56BB31F79}"/>
                </a:ext>
              </a:extLst>
            </p:cNvPr>
            <p:cNvSpPr/>
            <p:nvPr/>
          </p:nvSpPr>
          <p:spPr>
            <a:xfrm>
              <a:off x="4667392" y="2241804"/>
              <a:ext cx="662939" cy="8229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61" name="Triangle isocèle 60">
              <a:extLst>
                <a:ext uri="{FF2B5EF4-FFF2-40B4-BE49-F238E27FC236}">
                  <a16:creationId xmlns:a16="http://schemas.microsoft.com/office/drawing/2014/main" id="{DAB7A725-3309-607D-892B-8EBCE998A430}"/>
                </a:ext>
              </a:extLst>
            </p:cNvPr>
            <p:cNvSpPr/>
            <p:nvPr/>
          </p:nvSpPr>
          <p:spPr>
            <a:xfrm rot="16200000">
              <a:off x="4346448" y="2002366"/>
              <a:ext cx="82296" cy="566929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62" name="ZoneTexte 61">
            <a:extLst>
              <a:ext uri="{FF2B5EF4-FFF2-40B4-BE49-F238E27FC236}">
                <a16:creationId xmlns:a16="http://schemas.microsoft.com/office/drawing/2014/main" id="{86529FDB-3631-BFF0-EB75-9FBD939FC56F}"/>
              </a:ext>
            </a:extLst>
          </p:cNvPr>
          <p:cNvSpPr txBox="1"/>
          <p:nvPr/>
        </p:nvSpPr>
        <p:spPr>
          <a:xfrm>
            <a:off x="5920834" y="3550669"/>
            <a:ext cx="14958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Monter le bateau </a:t>
            </a:r>
          </a:p>
          <a:p>
            <a:r>
              <a:rPr lang="fr-FR" sz="1350" dirty="0"/>
              <a:t>en haut du ponton</a:t>
            </a: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7CB1262C-50A8-6489-731D-FDB53021DF58}"/>
              </a:ext>
            </a:extLst>
          </p:cNvPr>
          <p:cNvCxnSpPr/>
          <p:nvPr/>
        </p:nvCxnSpPr>
        <p:spPr>
          <a:xfrm>
            <a:off x="189391" y="5095420"/>
            <a:ext cx="23454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E140251D-564B-52EF-9DF6-6BDF6BD9EC48}"/>
              </a:ext>
            </a:extLst>
          </p:cNvPr>
          <p:cNvCxnSpPr>
            <a:cxnSpLocks/>
          </p:cNvCxnSpPr>
          <p:nvPr/>
        </p:nvCxnSpPr>
        <p:spPr>
          <a:xfrm>
            <a:off x="3537703" y="5093134"/>
            <a:ext cx="19872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A402F314-A534-D210-9ECA-FB1DDD062918}"/>
              </a:ext>
            </a:extLst>
          </p:cNvPr>
          <p:cNvCxnSpPr/>
          <p:nvPr/>
        </p:nvCxnSpPr>
        <p:spPr>
          <a:xfrm>
            <a:off x="6572369" y="5093134"/>
            <a:ext cx="23454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04C5424E-13ED-4C1F-8C74-28484AB54E31}"/>
              </a:ext>
            </a:extLst>
          </p:cNvPr>
          <p:cNvSpPr txBox="1"/>
          <p:nvPr/>
        </p:nvSpPr>
        <p:spPr>
          <a:xfrm>
            <a:off x="39367" y="5246276"/>
            <a:ext cx="33012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Lavage et essuyage des bateaux sur tréteaux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55A9C87D-F9A1-32E8-77F1-ED4CE196B4D9}"/>
              </a:ext>
            </a:extLst>
          </p:cNvPr>
          <p:cNvSpPr txBox="1"/>
          <p:nvPr/>
        </p:nvSpPr>
        <p:spPr>
          <a:xfrm>
            <a:off x="5752078" y="5252092"/>
            <a:ext cx="33012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Lavage et essuyage des bateaux sur tréteaux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A51511AB-0536-0791-873A-EB83FEE7346C}"/>
              </a:ext>
            </a:extLst>
          </p:cNvPr>
          <p:cNvSpPr/>
          <p:nvPr/>
        </p:nvSpPr>
        <p:spPr>
          <a:xfrm rot="11208089">
            <a:off x="183840" y="2269884"/>
            <a:ext cx="8589755" cy="1872232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4E80048C-976E-3095-7AB1-0AAF523D0496}"/>
              </a:ext>
            </a:extLst>
          </p:cNvPr>
          <p:cNvSpPr/>
          <p:nvPr/>
        </p:nvSpPr>
        <p:spPr>
          <a:xfrm>
            <a:off x="2627784" y="3384572"/>
            <a:ext cx="318407" cy="311962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F06023E9-E753-2241-CFEF-0C78E0D63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91" y="169158"/>
            <a:ext cx="1535690" cy="75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32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           Chavirage : que faire?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Sauver les membres de l’équipage :</a:t>
            </a:r>
          </a:p>
          <a:p>
            <a:pPr lvl="1"/>
            <a:r>
              <a:rPr lang="fr-FR" sz="2000" dirty="0"/>
              <a:t>S’assurer que tout le monde sort la tête de l’eau</a:t>
            </a:r>
          </a:p>
          <a:p>
            <a:pPr lvl="1"/>
            <a:r>
              <a:rPr lang="fr-FR" sz="2000" dirty="0"/>
              <a:t>Chercher et dégager ceux qui restent sous l’eau ou attachés</a:t>
            </a:r>
          </a:p>
          <a:p>
            <a:pPr lvl="1"/>
            <a:r>
              <a:rPr lang="fr-FR" sz="2000" dirty="0"/>
              <a:t>Chacun s’accroche au bateau qui flotte toujours</a:t>
            </a:r>
          </a:p>
          <a:p>
            <a:pPr lvl="1"/>
            <a:r>
              <a:rPr lang="fr-FR" sz="2000" dirty="0"/>
              <a:t>Une fois tous ensemble, on ramène le bateau à la rive, sans lutter contre le courant</a:t>
            </a:r>
          </a:p>
          <a:p>
            <a:r>
              <a:rPr lang="fr-FR" sz="2000" dirty="0"/>
              <a:t>Au bord : Faire l’état des lieux</a:t>
            </a:r>
            <a:endParaRPr lang="fr-FR" sz="2000" i="1" dirty="0">
              <a:solidFill>
                <a:srgbClr val="FF0000"/>
              </a:solidFill>
            </a:endParaRPr>
          </a:p>
          <a:p>
            <a:pPr lvl="1"/>
            <a:r>
              <a:rPr lang="fr-FR" sz="2000" dirty="0"/>
              <a:t>Des blessés ? </a:t>
            </a:r>
          </a:p>
          <a:p>
            <a:pPr lvl="1"/>
            <a:r>
              <a:rPr lang="fr-FR" sz="2000" dirty="0"/>
              <a:t>Du matériel cassé ?</a:t>
            </a:r>
          </a:p>
          <a:p>
            <a:pPr lvl="1"/>
            <a:r>
              <a:rPr lang="fr-FR" sz="2000" dirty="0"/>
              <a:t>Attendre la sécurité (se signaler ) ou repartir ?</a:t>
            </a:r>
          </a:p>
          <a:p>
            <a:pPr lvl="1"/>
            <a:r>
              <a:rPr lang="fr-FR" sz="2000" dirty="0"/>
              <a:t>Vider le bateau et remonter dans son embarcation si possible</a:t>
            </a:r>
          </a:p>
        </p:txBody>
      </p:sp>
      <p:pic>
        <p:nvPicPr>
          <p:cNvPr id="4" name="Image 3" descr="Logo_Anfa_FAB_Rou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2024077" cy="10001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Après la sortie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sz="2000" dirty="0"/>
              <a:t>Donner les consignes pour :</a:t>
            </a:r>
          </a:p>
          <a:p>
            <a:pPr lvl="1"/>
            <a:r>
              <a:rPr lang="fr-FR" sz="1600" dirty="0"/>
              <a:t>mettre l’embarcation sur tréteaux, </a:t>
            </a:r>
          </a:p>
          <a:p>
            <a:pPr lvl="1"/>
            <a:r>
              <a:rPr lang="fr-FR" sz="1600" dirty="0"/>
              <a:t>réparation mineure : resserrage d’un écrou, réglage de la barre…</a:t>
            </a:r>
          </a:p>
          <a:p>
            <a:pPr lvl="1"/>
            <a:r>
              <a:rPr lang="fr-FR" sz="1600" dirty="0"/>
              <a:t>et la ranger après lavage et essuyage</a:t>
            </a:r>
          </a:p>
          <a:p>
            <a:pPr lvl="1"/>
            <a:endParaRPr lang="fr-FR" sz="1600" dirty="0"/>
          </a:p>
          <a:p>
            <a:r>
              <a:rPr lang="fr-FR" sz="2000" dirty="0"/>
              <a:t>Renseigner le cahier de sortie et le tableau des problèmes</a:t>
            </a:r>
          </a:p>
          <a:p>
            <a:pPr lvl="1"/>
            <a:r>
              <a:rPr lang="fr-FR" sz="1600" dirty="0"/>
              <a:t>Signaler les réparations que l’équipage ne peut pas faire immédiatement</a:t>
            </a:r>
          </a:p>
          <a:p>
            <a:pPr lvl="1"/>
            <a:r>
              <a:rPr lang="fr-FR" sz="1600" dirty="0"/>
              <a:t>Le but est de ranger un bateau en état de marche</a:t>
            </a:r>
          </a:p>
          <a:p>
            <a:pPr lvl="1"/>
            <a:endParaRPr lang="fr-FR" sz="1600" dirty="0"/>
          </a:p>
          <a:p>
            <a:r>
              <a:rPr lang="fr-FR" sz="2000" dirty="0"/>
              <a:t>Discuter du bilan de la sortie avec l’équipage</a:t>
            </a:r>
          </a:p>
        </p:txBody>
      </p:sp>
      <p:pic>
        <p:nvPicPr>
          <p:cNvPr id="4" name="Image 3" descr="Logo_Anfa_FAB_Rou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428604"/>
            <a:ext cx="1554586" cy="7681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6D80CE-D233-6224-D5A7-BD8448F91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Rôle du barreur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A4CFE5-59BD-EC93-01EB-67525F040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Assurer la sécurité du bateau et de l’équipage :</a:t>
            </a:r>
          </a:p>
          <a:p>
            <a:pPr lvl="1"/>
            <a:r>
              <a:rPr lang="fr-FR" sz="2000" dirty="0"/>
              <a:t>Diriger le bateau de manière adéquate sur le bassin</a:t>
            </a:r>
          </a:p>
          <a:p>
            <a:pPr lvl="1"/>
            <a:r>
              <a:rPr lang="fr-FR" sz="2000" dirty="0"/>
              <a:t>En prenant en compte les conditions météo, le niveau de l’équipage, les consignes de sécurité du jour, les autres bateaux et équipages, les obstacles divers sur l’eau </a:t>
            </a:r>
          </a:p>
          <a:p>
            <a:r>
              <a:rPr lang="fr-FR" sz="2400" dirty="0"/>
              <a:t>C’est une fonction que chaque rameur du club doit pouvoir assumer pour permettre les sorties de tous</a:t>
            </a:r>
          </a:p>
          <a:p>
            <a:pPr lvl="1"/>
            <a:r>
              <a:rPr lang="fr-FR" sz="2000" dirty="0"/>
              <a:t>Demande la connaissance du bassin et des règles de circulation</a:t>
            </a:r>
          </a:p>
          <a:p>
            <a:pPr lvl="1"/>
            <a:r>
              <a:rPr lang="fr-FR" sz="2000" dirty="0"/>
              <a:t>Et le respect de son autorité par les rameurs de l’équipage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7E0599-804A-FE07-C90C-DEB6C9D9E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1536325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9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4EAD4-19B2-6241-1556-FDB9F0F10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15E7F5-ECC8-40F5-DEC3-7C3B1B3EB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2800" dirty="0"/>
              <a:t>Types de bateaux et de barreurs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738B47-941B-2E01-67DB-51A7AAE61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39" y="1340768"/>
            <a:ext cx="8229600" cy="4525963"/>
          </a:xfrm>
        </p:spPr>
        <p:txBody>
          <a:bodyPr>
            <a:normAutofit/>
          </a:bodyPr>
          <a:lstStyle/>
          <a:p>
            <a:r>
              <a:rPr lang="fr-FR" sz="2000" dirty="0"/>
              <a:t>Les yolettes, les huit, le quatre barrés (Q8)</a:t>
            </a:r>
          </a:p>
          <a:p>
            <a:pPr lvl="1"/>
            <a:r>
              <a:rPr lang="fr-FR" sz="2000" dirty="0"/>
              <a:t>Le barreur regarde vers l’avant</a:t>
            </a:r>
          </a:p>
          <a:p>
            <a:pPr lvl="1"/>
            <a:r>
              <a:rPr lang="fr-FR" sz="2000" dirty="0"/>
              <a:t>Il a des informations de derrière lui par la nage</a:t>
            </a:r>
          </a:p>
          <a:p>
            <a:r>
              <a:rPr lang="fr-FR" sz="2000" dirty="0"/>
              <a:t>Les quatre « barre a la nage » : (Q1, Q2, Q6)</a:t>
            </a:r>
          </a:p>
          <a:p>
            <a:pPr lvl="1"/>
            <a:r>
              <a:rPr lang="fr-FR" sz="2000" dirty="0"/>
              <a:t>Le barreur est dos a l’avancement</a:t>
            </a:r>
          </a:p>
          <a:p>
            <a:pPr lvl="1"/>
            <a:r>
              <a:rPr lang="fr-FR" sz="2000" dirty="0"/>
              <a:t>Il a des informations de la vigie de l’avant du bateau (qui doit se retourner)</a:t>
            </a:r>
          </a:p>
          <a:p>
            <a:r>
              <a:rPr lang="fr-FR" sz="2000" dirty="0"/>
              <a:t>Les quatre « barre a la vigie » (Q3, Q4, Q5, Q7) et les doubles</a:t>
            </a:r>
          </a:p>
          <a:p>
            <a:pPr lvl="1"/>
            <a:r>
              <a:rPr lang="fr-FR" sz="2000" dirty="0"/>
              <a:t>Le barreur est la vigie de l’avant du bateau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0E59C3C-D8D4-B78A-067D-EF7738D27D42}"/>
              </a:ext>
            </a:extLst>
          </p:cNvPr>
          <p:cNvSpPr txBox="1"/>
          <p:nvPr/>
        </p:nvSpPr>
        <p:spPr>
          <a:xfrm>
            <a:off x="1043608" y="5269766"/>
            <a:ext cx="71615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La responsabilité de pilotage du barreur est identique, </a:t>
            </a:r>
          </a:p>
          <a:p>
            <a:pPr algn="ctr"/>
            <a:r>
              <a:rPr lang="fr-FR" sz="2400" b="1" dirty="0"/>
              <a:t>et l’équipage applique ses consignes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FC5E68-4E7F-3FB8-CEA9-12F2D3368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45" y="235299"/>
            <a:ext cx="1536325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59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Avant la sortie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/>
          </a:bodyPr>
          <a:lstStyle/>
          <a:p>
            <a:r>
              <a:rPr lang="fr-FR" sz="2000" dirty="0"/>
              <a:t>Le barreur renseigne le cahier de sortie</a:t>
            </a:r>
          </a:p>
          <a:p>
            <a:pPr lvl="1"/>
            <a:r>
              <a:rPr lang="fr-FR" sz="2000" dirty="0"/>
              <a:t>Connaître les prénoms et noms  des rameurs</a:t>
            </a:r>
          </a:p>
          <a:p>
            <a:r>
              <a:rPr lang="fr-FR" sz="2000" dirty="0"/>
              <a:t>Sur tréteaux avant d’aller au ponton</a:t>
            </a:r>
          </a:p>
          <a:p>
            <a:pPr lvl="1"/>
            <a:r>
              <a:rPr lang="fr-FR" sz="2000" dirty="0"/>
              <a:t>Vérifie le bon fonctionnement de la barre</a:t>
            </a:r>
          </a:p>
          <a:p>
            <a:pPr lvl="1"/>
            <a:r>
              <a:rPr lang="fr-FR" sz="2000" dirty="0"/>
              <a:t>Faire faire les réglages fonction des places</a:t>
            </a:r>
          </a:p>
          <a:p>
            <a:r>
              <a:rPr lang="fr-FR" sz="2000" dirty="0"/>
              <a:t>Se concerte avec son équipage sur le programme de la sortie (destination, contenu de la sortie)</a:t>
            </a:r>
          </a:p>
          <a:p>
            <a:r>
              <a:rPr lang="fr-FR" sz="2000" dirty="0"/>
              <a:t>Donner les consignes pour mettre le bateau à l’eau et gérer l’embarcation</a:t>
            </a:r>
          </a:p>
          <a:p>
            <a:r>
              <a:rPr lang="fr-FR" sz="2000" dirty="0"/>
              <a:t>Connaît les consignes de navigation vues avec le responsable de permanence : débit, périmètre, restriction</a:t>
            </a:r>
          </a:p>
          <a:p>
            <a:pPr lvl="1"/>
            <a:r>
              <a:rPr lang="fr-FR" sz="2000" dirty="0"/>
              <a:t>Le barreur s’équipe d’un gilet d’aide à la flottabilité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5DF238-B34C-B73A-EB8F-4E46CC1AE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00841"/>
            <a:ext cx="1536325" cy="7559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EA9681-59F0-6ABB-F162-9D7D9B6E2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fr-FR" sz="2800" dirty="0"/>
              <a:t>En route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0586B9-0009-B1E2-9106-15998A5F6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fr-FR" sz="2400" dirty="0"/>
              <a:t>Le pilotage du bateau se fait en douceur:</a:t>
            </a:r>
          </a:p>
          <a:p>
            <a:pPr lvl="1"/>
            <a:r>
              <a:rPr lang="fr-FR" sz="2100" dirty="0"/>
              <a:t>Des orientations plus que des virages</a:t>
            </a:r>
          </a:p>
          <a:p>
            <a:pPr lvl="1"/>
            <a:r>
              <a:rPr lang="fr-FR" sz="2100" dirty="0"/>
              <a:t>De l’anticipation</a:t>
            </a:r>
          </a:p>
          <a:p>
            <a:pPr lvl="1"/>
            <a:r>
              <a:rPr lang="fr-FR" sz="2100" dirty="0"/>
              <a:t>On ne force pas sur une barre, on en appelle à l’équipage pour accentuer un virage</a:t>
            </a:r>
          </a:p>
          <a:p>
            <a:pPr lvl="1"/>
            <a:r>
              <a:rPr lang="fr-FR" sz="2100" dirty="0"/>
              <a:t>En huit, attention au vent latéral, qui peut prendre le pas sur la barre</a:t>
            </a:r>
          </a:p>
          <a:p>
            <a:r>
              <a:rPr lang="fr-FR" sz="2400" dirty="0"/>
              <a:t>Les virages et urgences se font avec l’équipage</a:t>
            </a:r>
          </a:p>
          <a:p>
            <a:pPr lvl="1"/>
            <a:r>
              <a:rPr lang="fr-FR" sz="2100" dirty="0"/>
              <a:t>Les demi-tours se font à la rame (après arrêt de vérification)</a:t>
            </a:r>
          </a:p>
          <a:p>
            <a:r>
              <a:rPr lang="fr-FR" sz="2400" dirty="0"/>
              <a:t>Le barreur vérifie en permanence l’environnement du bateau</a:t>
            </a:r>
          </a:p>
          <a:p>
            <a:pPr lvl="1"/>
            <a:r>
              <a:rPr lang="fr-FR" sz="2100" dirty="0"/>
              <a:t>Distance a la berge, présence d’autres bateaux, vagues</a:t>
            </a:r>
          </a:p>
          <a:p>
            <a:pPr lvl="1"/>
            <a:r>
              <a:rPr lang="fr-FR" sz="2100" dirty="0"/>
              <a:t>L’équipage (la vigie, ou la nage) peut donner des informations au barreur</a:t>
            </a:r>
          </a:p>
          <a:p>
            <a:pPr lvl="1"/>
            <a:r>
              <a:rPr lang="fr-FR" sz="2100" b="1" dirty="0"/>
              <a:t>Mais c’est le barreur qui décide de la manœuvre</a:t>
            </a:r>
          </a:p>
          <a:p>
            <a:pPr lvl="1"/>
            <a:r>
              <a:rPr lang="fr-FR" sz="2100" dirty="0"/>
              <a:t>Et tous l’appliquent ensemble</a:t>
            </a:r>
          </a:p>
          <a:p>
            <a:r>
              <a:rPr lang="fr-FR" sz="2400" b="1" dirty="0"/>
              <a:t>S’il y a doute, on s’arrête : la sécurité prime toujours</a:t>
            </a:r>
          </a:p>
          <a:p>
            <a:pPr lvl="1"/>
            <a:r>
              <a:rPr lang="fr-FR" sz="2100" dirty="0"/>
              <a:t>On réduit au maximum l’énergie du bateau : freinage collectif</a:t>
            </a:r>
          </a:p>
          <a:p>
            <a:pPr lvl="1"/>
            <a:r>
              <a:rPr lang="fr-FR" sz="2100" dirty="0"/>
              <a:t>On tient ses pelles à plat sur l’eau</a:t>
            </a:r>
          </a:p>
          <a:p>
            <a:pPr lvl="1"/>
            <a:r>
              <a:rPr lang="fr-FR" sz="2100" dirty="0"/>
              <a:t>On tient le bateau toujours à plat, même dans les vagues ou dans les branches.</a:t>
            </a:r>
          </a:p>
          <a:p>
            <a:pPr marL="457200" lvl="1" indent="0">
              <a:buNone/>
            </a:pPr>
            <a:endParaRPr lang="fr-FR" sz="2000" b="1" dirty="0"/>
          </a:p>
          <a:p>
            <a:pPr lvl="1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E8FA7BF-2DE4-BFA8-7BDD-04E842F7D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687"/>
            <a:ext cx="1536325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7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Circuler sur notre bassin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dirty="0"/>
              <a:t>Ci-après l'article 14 du règlement intérieur :</a:t>
            </a:r>
          </a:p>
          <a:p>
            <a:r>
              <a:rPr lang="fr-FR" dirty="0"/>
              <a:t>Sur le plan d’eau, entre les deux barrages de Chartrettes et de Champagne sur Seine, les bateaux d’aviron doivent:</a:t>
            </a:r>
          </a:p>
          <a:p>
            <a:r>
              <a:rPr lang="fr-FR" dirty="0"/>
              <a:t>respecter l’itinéraire de circulation affiché dans les locaux de l’association.</a:t>
            </a:r>
          </a:p>
          <a:p>
            <a:r>
              <a:rPr lang="fr-FR" dirty="0"/>
              <a:t>Les membres doivent respecter le code de la navigation fluviale en vigueur.</a:t>
            </a:r>
          </a:p>
          <a:p>
            <a:r>
              <a:rPr lang="fr-FR" dirty="0"/>
              <a:t>- Les bateaux du club circulent à droite comme sur la route.</a:t>
            </a:r>
          </a:p>
          <a:p>
            <a:r>
              <a:rPr lang="fr-FR" dirty="0"/>
              <a:t>- Le chenal central est réservé aux péniches.</a:t>
            </a:r>
          </a:p>
          <a:p>
            <a:r>
              <a:rPr lang="fr-FR" dirty="0"/>
              <a:t>- Nos bateaux restent dans leur couloir, dans le tiers de la largeur côté berge.</a:t>
            </a:r>
          </a:p>
          <a:p>
            <a:r>
              <a:rPr lang="fr-FR" dirty="0"/>
              <a:t>- Les dépassements se font en passant sur la gauche (bâbord) du bateau dépassé.</a:t>
            </a:r>
          </a:p>
          <a:p>
            <a:r>
              <a:rPr lang="fr-FR" dirty="0"/>
              <a:t>- Le bateau dépassé reste près de la berge.</a:t>
            </a:r>
          </a:p>
          <a:p>
            <a:r>
              <a:rPr lang="fr-FR" dirty="0"/>
              <a:t>- Pas de dépassement en absence de visibilité.</a:t>
            </a:r>
          </a:p>
          <a:p>
            <a:r>
              <a:rPr lang="fr-FR" dirty="0"/>
              <a:t>- </a:t>
            </a:r>
            <a:r>
              <a:rPr lang="fr-FR" b="1" dirty="0"/>
              <a:t>Pas de traversée, lors des demi-tours, sans arrêt et vérification préalable de l’absence de péniches.</a:t>
            </a:r>
            <a:endParaRPr lang="fr-FR" dirty="0"/>
          </a:p>
          <a:p>
            <a:r>
              <a:rPr lang="fr-FR" dirty="0"/>
              <a:t>- Pas d’arrêt en amont d’un obstacle. Le courant amène sur l’obstacle."</a:t>
            </a:r>
          </a:p>
          <a:p>
            <a:endParaRPr lang="fr-FR" dirty="0"/>
          </a:p>
        </p:txBody>
      </p:sp>
      <p:pic>
        <p:nvPicPr>
          <p:cNvPr id="4" name="Image 3" descr="Logo_Anfa_FAB_Rou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1"/>
            <a:ext cx="1842584" cy="910453"/>
          </a:xfrm>
          <a:prstGeom prst="rect">
            <a:avLst/>
          </a:prstGeom>
        </p:spPr>
      </p:pic>
      <p:graphicFrame>
        <p:nvGraphicFramePr>
          <p:cNvPr id="5" name="Objet 4">
            <a:hlinkClick r:id="" action="ppaction://ole?verb=0"/>
            <a:extLst>
              <a:ext uri="{FF2B5EF4-FFF2-40B4-BE49-F238E27FC236}">
                <a16:creationId xmlns:a16="http://schemas.microsoft.com/office/drawing/2014/main" id="{0CDD1891-601C-24DD-B7F9-0B66FEF45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561884"/>
              </p:ext>
            </p:extLst>
          </p:nvPr>
        </p:nvGraphicFramePr>
        <p:xfrm>
          <a:off x="7092280" y="731837"/>
          <a:ext cx="9525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935710" imgH="525979" progId="PowerPoint.Show.12">
                  <p:embed/>
                </p:oleObj>
              </mc:Choice>
              <mc:Fallback>
                <p:oleObj name="Presentation" r:id="rId3" imgW="935710" imgH="52597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92280" y="731837"/>
                        <a:ext cx="952500" cy="538163"/>
                      </a:xfrm>
                      <a:prstGeom prst="rect">
                        <a:avLst/>
                      </a:prstGeom>
                      <a:solidFill>
                        <a:srgbClr val="FF0000">
                          <a:alpha val="47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E1D10A-8B46-4FE8-87F4-8461AEB1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0531"/>
            <a:ext cx="4789170" cy="98492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1800" b="1" dirty="0"/>
              <a:t> Risque au virage Butte Monceau:</a:t>
            </a:r>
            <a:br>
              <a:rPr lang="fr-FR" sz="1800" b="1" dirty="0"/>
            </a:br>
            <a:r>
              <a:rPr lang="fr-FR" sz="1800" b="1" dirty="0"/>
              <a:t>A la montée</a:t>
            </a:r>
            <a:br>
              <a:rPr lang="fr-FR" sz="1800" b="1" dirty="0"/>
            </a:br>
            <a:endParaRPr lang="fr-FR" sz="1800" b="1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FB08D691-2CEE-40BC-A02A-0894D92CF4DC}"/>
              </a:ext>
            </a:extLst>
          </p:cNvPr>
          <p:cNvSpPr/>
          <p:nvPr/>
        </p:nvSpPr>
        <p:spPr>
          <a:xfrm rot="5400000">
            <a:off x="3017197" y="-807791"/>
            <a:ext cx="4166867" cy="3536046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50" name="Arc 149">
            <a:extLst>
              <a:ext uri="{FF2B5EF4-FFF2-40B4-BE49-F238E27FC236}">
                <a16:creationId xmlns:a16="http://schemas.microsoft.com/office/drawing/2014/main" id="{9E54AF2D-8642-4895-9D2B-BEA46CF5B7A2}"/>
              </a:ext>
            </a:extLst>
          </p:cNvPr>
          <p:cNvSpPr/>
          <p:nvPr/>
        </p:nvSpPr>
        <p:spPr>
          <a:xfrm rot="5400000">
            <a:off x="2993389" y="-614722"/>
            <a:ext cx="4661659" cy="5094462"/>
          </a:xfrm>
          <a:prstGeom prst="arc">
            <a:avLst>
              <a:gd name="adj1" fmla="val 16200000"/>
              <a:gd name="adj2" fmla="val 133103"/>
            </a:avLst>
          </a:prstGeom>
          <a:ln>
            <a:solidFill>
              <a:srgbClr val="00B05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019CDEA-0474-43D2-B0E1-D83B942990D6}"/>
              </a:ext>
            </a:extLst>
          </p:cNvPr>
          <p:cNvSpPr txBox="1"/>
          <p:nvPr/>
        </p:nvSpPr>
        <p:spPr>
          <a:xfrm>
            <a:off x="123294" y="1963948"/>
            <a:ext cx="6300764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En extérieur virage, il y a :</a:t>
            </a:r>
          </a:p>
          <a:p>
            <a:r>
              <a:rPr lang="fr-FR" sz="1350" dirty="0"/>
              <a:t>Les poteaux, le risque d’arbre qui tombe</a:t>
            </a:r>
          </a:p>
          <a:p>
            <a:r>
              <a:rPr lang="fr-FR" sz="1350" dirty="0"/>
              <a:t>Et un courant fort </a:t>
            </a:r>
          </a:p>
          <a:p>
            <a:r>
              <a:rPr lang="fr-FR" sz="1350" b="1" dirty="0"/>
              <a:t>Il vaut mieux se tenir à 15-20 mètres de la berge</a:t>
            </a:r>
          </a:p>
          <a:p>
            <a:r>
              <a:rPr lang="fr-FR" sz="1350" b="1" dirty="0"/>
              <a:t>Pour s’affranchir des obstacles et réduire le courant contre</a:t>
            </a:r>
            <a:r>
              <a:rPr lang="fr-FR" sz="1350" dirty="0"/>
              <a:t>.</a:t>
            </a:r>
            <a:endParaRPr lang="fr-FR" sz="1350" b="1" dirty="0"/>
          </a:p>
          <a:p>
            <a:endParaRPr lang="fr-FR" sz="1350" dirty="0"/>
          </a:p>
          <a:p>
            <a:r>
              <a:rPr lang="fr-FR" sz="1350" dirty="0"/>
              <a:t>Les péniches descendantes sont plutôt en milieu de rivière (évitement des hauts fonds)</a:t>
            </a:r>
          </a:p>
          <a:p>
            <a:r>
              <a:rPr lang="fr-FR" sz="1350" dirty="0"/>
              <a:t>Les péniches montantes peuvent serrer la rive extérieure</a:t>
            </a:r>
          </a:p>
          <a:p>
            <a:r>
              <a:rPr lang="fr-FR" sz="1350" dirty="0"/>
              <a:t>Du fait d’un croisement possible ou de leur longueur, </a:t>
            </a:r>
          </a:p>
          <a:p>
            <a:pPr marL="214313" indent="-214313">
              <a:buFont typeface="Wingdings" panose="05000000000000000000" pitchFamily="2" charset="2"/>
              <a:buChar char="è"/>
            </a:pPr>
            <a:r>
              <a:rPr lang="fr-FR" sz="1350" b="1" dirty="0">
                <a:sym typeface="Wingdings" panose="05000000000000000000" pitchFamily="2" charset="2"/>
              </a:rPr>
              <a:t>Ne pas se présenter dans le virage </a:t>
            </a:r>
          </a:p>
          <a:p>
            <a:r>
              <a:rPr lang="fr-FR" sz="1350" b="1" dirty="0">
                <a:sym typeface="Wingdings" panose="05000000000000000000" pitchFamily="2" charset="2"/>
              </a:rPr>
              <a:t>     en même temps qu’une péniche montante</a:t>
            </a:r>
            <a:r>
              <a:rPr lang="fr-FR" sz="1350" dirty="0"/>
              <a:t>,</a:t>
            </a:r>
          </a:p>
          <a:p>
            <a:endParaRPr lang="fr-FR" sz="1350" dirty="0"/>
          </a:p>
          <a:p>
            <a:endParaRPr lang="fr-FR" sz="1350" dirty="0"/>
          </a:p>
          <a:p>
            <a:endParaRPr lang="fr-FR" sz="1350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1DC7F1B-30AE-4D1B-8BA5-99CF7D0FC718}"/>
              </a:ext>
            </a:extLst>
          </p:cNvPr>
          <p:cNvGrpSpPr/>
          <p:nvPr/>
        </p:nvGrpSpPr>
        <p:grpSpPr>
          <a:xfrm>
            <a:off x="3319224" y="702131"/>
            <a:ext cx="5598764" cy="4447305"/>
            <a:chOff x="4356365" y="4374"/>
            <a:chExt cx="7465018" cy="5929740"/>
          </a:xfrm>
        </p:grpSpPr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E831CF9F-8A3F-4FEC-A294-D639469D8425}"/>
                </a:ext>
              </a:extLst>
            </p:cNvPr>
            <p:cNvCxnSpPr>
              <a:cxnSpLocks/>
            </p:cNvCxnSpPr>
            <p:nvPr/>
          </p:nvCxnSpPr>
          <p:spPr>
            <a:xfrm>
              <a:off x="4966182" y="3128314"/>
              <a:ext cx="176539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31" name="Groupe 130">
              <a:extLst>
                <a:ext uri="{FF2B5EF4-FFF2-40B4-BE49-F238E27FC236}">
                  <a16:creationId xmlns:a16="http://schemas.microsoft.com/office/drawing/2014/main" id="{4D577F01-069D-497F-A1F8-278D1177FC7A}"/>
                </a:ext>
              </a:extLst>
            </p:cNvPr>
            <p:cNvGrpSpPr/>
            <p:nvPr/>
          </p:nvGrpSpPr>
          <p:grpSpPr>
            <a:xfrm>
              <a:off x="5327069" y="5281227"/>
              <a:ext cx="1004400" cy="652887"/>
              <a:chOff x="227372" y="2371733"/>
              <a:chExt cx="2022046" cy="1007797"/>
            </a:xfrm>
          </p:grpSpPr>
          <p:grpSp>
            <p:nvGrpSpPr>
              <p:cNvPr id="132" name="Groupe 131">
                <a:extLst>
                  <a:ext uri="{FF2B5EF4-FFF2-40B4-BE49-F238E27FC236}">
                    <a16:creationId xmlns:a16="http://schemas.microsoft.com/office/drawing/2014/main" id="{211F8158-0ECA-4F00-A0A6-75E6140CE325}"/>
                  </a:ext>
                </a:extLst>
              </p:cNvPr>
              <p:cNvGrpSpPr/>
              <p:nvPr/>
            </p:nvGrpSpPr>
            <p:grpSpPr>
              <a:xfrm>
                <a:off x="342224" y="2371733"/>
                <a:ext cx="1564975" cy="1007797"/>
                <a:chOff x="211416" y="2624328"/>
                <a:chExt cx="1564975" cy="1007797"/>
              </a:xfrm>
            </p:grpSpPr>
            <p:sp>
              <p:nvSpPr>
                <p:cNvPr id="137" name="Triangle isocèle 136">
                  <a:extLst>
                    <a:ext uri="{FF2B5EF4-FFF2-40B4-BE49-F238E27FC236}">
                      <a16:creationId xmlns:a16="http://schemas.microsoft.com/office/drawing/2014/main" id="{0DF84477-1445-410F-8BF0-D7F9C3D2DAB5}"/>
                    </a:ext>
                  </a:extLst>
                </p:cNvPr>
                <p:cNvSpPr/>
                <p:nvPr/>
              </p:nvSpPr>
              <p:spPr>
                <a:xfrm rot="16200000">
                  <a:off x="438912" y="2873424"/>
                  <a:ext cx="100584" cy="555576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sp>
              <p:nvSpPr>
                <p:cNvPr id="138" name="Triangle isocèle 137">
                  <a:extLst>
                    <a:ext uri="{FF2B5EF4-FFF2-40B4-BE49-F238E27FC236}">
                      <a16:creationId xmlns:a16="http://schemas.microsoft.com/office/drawing/2014/main" id="{937A5042-1815-46DC-89BA-94378AE31C44}"/>
                    </a:ext>
                  </a:extLst>
                </p:cNvPr>
                <p:cNvSpPr/>
                <p:nvPr/>
              </p:nvSpPr>
              <p:spPr>
                <a:xfrm rot="5400000">
                  <a:off x="1330417" y="2763559"/>
                  <a:ext cx="108614" cy="78333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071DDE5B-E2BA-433A-AA8A-260A8E08E20D}"/>
                    </a:ext>
                  </a:extLst>
                </p:cNvPr>
                <p:cNvSpPr/>
                <p:nvPr/>
              </p:nvSpPr>
              <p:spPr>
                <a:xfrm>
                  <a:off x="766992" y="3081528"/>
                  <a:ext cx="229704" cy="128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cxnSp>
              <p:nvCxnSpPr>
                <p:cNvPr id="140" name="Connecteur droit 139">
                  <a:extLst>
                    <a:ext uri="{FF2B5EF4-FFF2-40B4-BE49-F238E27FC236}">
                      <a16:creationId xmlns:a16="http://schemas.microsoft.com/office/drawing/2014/main" id="{3AF2AB62-33E3-47A4-808A-844EC87CBC6F}"/>
                    </a:ext>
                  </a:extLst>
                </p:cNvPr>
                <p:cNvCxnSpPr>
                  <a:cxnSpLocks/>
                  <a:endCxn id="137" idx="4"/>
                </p:cNvCxnSpPr>
                <p:nvPr/>
              </p:nvCxnSpPr>
              <p:spPr>
                <a:xfrm flipH="1">
                  <a:off x="766992" y="3000625"/>
                  <a:ext cx="114852" cy="100295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Connecteur droit 140">
                  <a:extLst>
                    <a:ext uri="{FF2B5EF4-FFF2-40B4-BE49-F238E27FC236}">
                      <a16:creationId xmlns:a16="http://schemas.microsoft.com/office/drawing/2014/main" id="{52B839B0-2FD5-46C8-8A26-A4B7DB4855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66993" y="3213959"/>
                  <a:ext cx="114851" cy="9587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Connecteur droit 141">
                  <a:extLst>
                    <a:ext uri="{FF2B5EF4-FFF2-40B4-BE49-F238E27FC236}">
                      <a16:creationId xmlns:a16="http://schemas.microsoft.com/office/drawing/2014/main" id="{FE37E157-CE53-4011-9064-C44661B1C073}"/>
                    </a:ext>
                  </a:extLst>
                </p:cNvPr>
                <p:cNvCxnSpPr>
                  <a:cxnSpLocks/>
                  <a:endCxn id="139" idx="0"/>
                </p:cNvCxnSpPr>
                <p:nvPr/>
              </p:nvCxnSpPr>
              <p:spPr>
                <a:xfrm>
                  <a:off x="881844" y="2714915"/>
                  <a:ext cx="0" cy="36661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2E52B7A1-AF36-4952-8CAB-2702A27886A8}"/>
                    </a:ext>
                  </a:extLst>
                </p:cNvPr>
                <p:cNvSpPr/>
                <p:nvPr/>
              </p:nvSpPr>
              <p:spPr>
                <a:xfrm>
                  <a:off x="824418" y="2624328"/>
                  <a:ext cx="57426" cy="16459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D6F69B5A-44FB-4A79-BE0B-44643E7C597F}"/>
                    </a:ext>
                  </a:extLst>
                </p:cNvPr>
                <p:cNvSpPr/>
                <p:nvPr/>
              </p:nvSpPr>
              <p:spPr>
                <a:xfrm>
                  <a:off x="843958" y="3467533"/>
                  <a:ext cx="57426" cy="16459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cxnSp>
              <p:nvCxnSpPr>
                <p:cNvPr id="145" name="Connecteur droit 144">
                  <a:extLst>
                    <a:ext uri="{FF2B5EF4-FFF2-40B4-BE49-F238E27FC236}">
                      <a16:creationId xmlns:a16="http://schemas.microsoft.com/office/drawing/2014/main" id="{7EE3FB4C-5497-47DE-B7AD-0EAB1513177A}"/>
                    </a:ext>
                  </a:extLst>
                </p:cNvPr>
                <p:cNvCxnSpPr/>
                <p:nvPr/>
              </p:nvCxnSpPr>
              <p:spPr>
                <a:xfrm>
                  <a:off x="892100" y="3209534"/>
                  <a:ext cx="0" cy="36661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" name="Flèche : droite 132">
                <a:extLst>
                  <a:ext uri="{FF2B5EF4-FFF2-40B4-BE49-F238E27FC236}">
                    <a16:creationId xmlns:a16="http://schemas.microsoft.com/office/drawing/2014/main" id="{C0221DEB-EC8E-4217-98A1-953D70B03382}"/>
                  </a:ext>
                </a:extLst>
              </p:cNvPr>
              <p:cNvSpPr/>
              <p:nvPr/>
            </p:nvSpPr>
            <p:spPr>
              <a:xfrm>
                <a:off x="1395984" y="2586833"/>
                <a:ext cx="853434" cy="14523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cxnSp>
            <p:nvCxnSpPr>
              <p:cNvPr id="134" name="Connecteur droit 133">
                <a:extLst>
                  <a:ext uri="{FF2B5EF4-FFF2-40B4-BE49-F238E27FC236}">
                    <a16:creationId xmlns:a16="http://schemas.microsoft.com/office/drawing/2014/main" id="{E6179A27-5FA8-4736-8480-A9C10283EE28}"/>
                  </a:ext>
                </a:extLst>
              </p:cNvPr>
              <p:cNvCxnSpPr>
                <a:cxnSpLocks/>
                <a:endCxn id="139" idx="0"/>
              </p:cNvCxnSpPr>
              <p:nvPr/>
            </p:nvCxnSpPr>
            <p:spPr>
              <a:xfrm>
                <a:off x="237130" y="2570805"/>
                <a:ext cx="775522" cy="258128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cteur droit 134">
                <a:extLst>
                  <a:ext uri="{FF2B5EF4-FFF2-40B4-BE49-F238E27FC236}">
                    <a16:creationId xmlns:a16="http://schemas.microsoft.com/office/drawing/2014/main" id="{AF7E66E5-CDC6-4CE2-B8E2-EA3503D0FAEB}"/>
                  </a:ext>
                </a:extLst>
              </p:cNvPr>
              <p:cNvCxnSpPr>
                <a:cxnSpLocks/>
                <a:endCxn id="139" idx="2"/>
              </p:cNvCxnSpPr>
              <p:nvPr/>
            </p:nvCxnSpPr>
            <p:spPr>
              <a:xfrm flipV="1">
                <a:off x="227372" y="2956939"/>
                <a:ext cx="785280" cy="210052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Ellipse 135">
                <a:extLst>
                  <a:ext uri="{FF2B5EF4-FFF2-40B4-BE49-F238E27FC236}">
                    <a16:creationId xmlns:a16="http://schemas.microsoft.com/office/drawing/2014/main" id="{6C848CDB-DEC5-4896-A16C-10E59E358D7A}"/>
                  </a:ext>
                </a:extLst>
              </p:cNvPr>
              <p:cNvSpPr/>
              <p:nvPr/>
            </p:nvSpPr>
            <p:spPr>
              <a:xfrm>
                <a:off x="1011243" y="2834052"/>
                <a:ext cx="102364" cy="10058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  <p:sp>
          <p:nvSpPr>
            <p:cNvPr id="146" name="Arc 145">
              <a:extLst>
                <a:ext uri="{FF2B5EF4-FFF2-40B4-BE49-F238E27FC236}">
                  <a16:creationId xmlns:a16="http://schemas.microsoft.com/office/drawing/2014/main" id="{7C16A1F2-6302-4A96-9949-5030C3B0382E}"/>
                </a:ext>
              </a:extLst>
            </p:cNvPr>
            <p:cNvSpPr/>
            <p:nvPr/>
          </p:nvSpPr>
          <p:spPr>
            <a:xfrm rot="5400000">
              <a:off x="5460205" y="-427064"/>
              <a:ext cx="5929739" cy="6792616"/>
            </a:xfrm>
            <a:prstGeom prst="arc">
              <a:avLst>
                <a:gd name="adj1" fmla="val 16200000"/>
                <a:gd name="adj2" fmla="val 133103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cxnSp>
          <p:nvCxnSpPr>
            <p:cNvPr id="147" name="Connecteur droit 146">
              <a:extLst>
                <a:ext uri="{FF2B5EF4-FFF2-40B4-BE49-F238E27FC236}">
                  <a16:creationId xmlns:a16="http://schemas.microsoft.com/office/drawing/2014/main" id="{9253B908-2F9F-425B-A22A-4D4764682080}"/>
                </a:ext>
              </a:extLst>
            </p:cNvPr>
            <p:cNvCxnSpPr/>
            <p:nvPr/>
          </p:nvCxnSpPr>
          <p:spPr>
            <a:xfrm>
              <a:off x="4356365" y="5934114"/>
              <a:ext cx="395020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F7130A-49B2-45FA-A526-0CF953B3D708}"/>
                </a:ext>
              </a:extLst>
            </p:cNvPr>
            <p:cNvSpPr/>
            <p:nvPr/>
          </p:nvSpPr>
          <p:spPr>
            <a:xfrm>
              <a:off x="10121787" y="362371"/>
              <a:ext cx="330506" cy="120083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1" name="Flèche : bas 10">
              <a:extLst>
                <a:ext uri="{FF2B5EF4-FFF2-40B4-BE49-F238E27FC236}">
                  <a16:creationId xmlns:a16="http://schemas.microsoft.com/office/drawing/2014/main" id="{965428FC-8076-4771-B966-4E462829FD75}"/>
                </a:ext>
              </a:extLst>
            </p:cNvPr>
            <p:cNvSpPr/>
            <p:nvPr/>
          </p:nvSpPr>
          <p:spPr>
            <a:xfrm>
              <a:off x="10138203" y="507624"/>
              <a:ext cx="330506" cy="1319911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7BCCE61-6708-4F05-81B3-450544F2B1A2}"/>
                </a:ext>
              </a:extLst>
            </p:cNvPr>
            <p:cNvSpPr txBox="1"/>
            <p:nvPr/>
          </p:nvSpPr>
          <p:spPr>
            <a:xfrm>
              <a:off x="8728629" y="4270261"/>
              <a:ext cx="125615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dirty="0"/>
                <a:t>Péniches </a:t>
              </a:r>
            </a:p>
            <a:p>
              <a:r>
                <a:rPr lang="fr-FR" sz="1350" dirty="0"/>
                <a:t>montantes</a:t>
              </a:r>
            </a:p>
          </p:txBody>
        </p: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6F72385E-5329-43C4-9536-07DB82D04A02}"/>
                </a:ext>
              </a:extLst>
            </p:cNvPr>
            <p:cNvSpPr txBox="1"/>
            <p:nvPr/>
          </p:nvSpPr>
          <p:spPr>
            <a:xfrm>
              <a:off x="9325941" y="2008050"/>
              <a:ext cx="1769203" cy="1231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dirty="0"/>
                <a:t>Péniches </a:t>
              </a:r>
            </a:p>
            <a:p>
              <a:r>
                <a:rPr lang="fr-FR" sz="1350" dirty="0"/>
                <a:t>descendantes</a:t>
              </a:r>
            </a:p>
            <a:p>
              <a:r>
                <a:rPr lang="fr-FR" sz="1350" dirty="0"/>
                <a:t>Plutôt </a:t>
              </a:r>
            </a:p>
            <a:p>
              <a:r>
                <a:rPr lang="fr-FR" sz="1350" dirty="0"/>
                <a:t>milieu de rivière</a:t>
              </a:r>
            </a:p>
          </p:txBody>
        </p:sp>
        <p:sp>
          <p:nvSpPr>
            <p:cNvPr id="7" name="Flèche : droite 6">
              <a:extLst>
                <a:ext uri="{FF2B5EF4-FFF2-40B4-BE49-F238E27FC236}">
                  <a16:creationId xmlns:a16="http://schemas.microsoft.com/office/drawing/2014/main" id="{F98A8C98-E2F6-4036-9A7F-04AF7942C19B}"/>
                </a:ext>
              </a:extLst>
            </p:cNvPr>
            <p:cNvSpPr/>
            <p:nvPr/>
          </p:nvSpPr>
          <p:spPr>
            <a:xfrm>
              <a:off x="7184916" y="5469673"/>
              <a:ext cx="693499" cy="940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3" name="Flèche : droite 52">
              <a:extLst>
                <a:ext uri="{FF2B5EF4-FFF2-40B4-BE49-F238E27FC236}">
                  <a16:creationId xmlns:a16="http://schemas.microsoft.com/office/drawing/2014/main" id="{D4CC13CB-7A22-48AF-B48B-B6854A0BD83A}"/>
                </a:ext>
              </a:extLst>
            </p:cNvPr>
            <p:cNvSpPr/>
            <p:nvPr/>
          </p:nvSpPr>
          <p:spPr>
            <a:xfrm rot="20491977">
              <a:off x="8887461" y="5393530"/>
              <a:ext cx="693499" cy="940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4" name="Flèche : droite 53">
              <a:extLst>
                <a:ext uri="{FF2B5EF4-FFF2-40B4-BE49-F238E27FC236}">
                  <a16:creationId xmlns:a16="http://schemas.microsoft.com/office/drawing/2014/main" id="{314B660B-6FDE-401D-ACB0-19C3A02E2EB0}"/>
                </a:ext>
              </a:extLst>
            </p:cNvPr>
            <p:cNvSpPr/>
            <p:nvPr/>
          </p:nvSpPr>
          <p:spPr>
            <a:xfrm rot="18497213">
              <a:off x="10518044" y="4235147"/>
              <a:ext cx="693499" cy="940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5" name="Flèche : droite 54">
              <a:extLst>
                <a:ext uri="{FF2B5EF4-FFF2-40B4-BE49-F238E27FC236}">
                  <a16:creationId xmlns:a16="http://schemas.microsoft.com/office/drawing/2014/main" id="{348374AC-0D8B-45F3-83E0-BB97D6C86393}"/>
                </a:ext>
              </a:extLst>
            </p:cNvPr>
            <p:cNvSpPr/>
            <p:nvPr/>
          </p:nvSpPr>
          <p:spPr>
            <a:xfrm rot="16925487">
              <a:off x="11089171" y="3005960"/>
              <a:ext cx="693499" cy="940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8B22D7FB-83B8-4DCF-8705-BA153082338D}"/>
              </a:ext>
            </a:extLst>
          </p:cNvPr>
          <p:cNvSpPr txBox="1"/>
          <p:nvPr/>
        </p:nvSpPr>
        <p:spPr>
          <a:xfrm>
            <a:off x="6839626" y="5116485"/>
            <a:ext cx="179408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050" dirty="0"/>
              <a:t>Plus de courant en extérieur :</a:t>
            </a:r>
          </a:p>
          <a:p>
            <a:r>
              <a:rPr lang="fr-FR" sz="1050" dirty="0"/>
              <a:t>Comme aux Culs gelés</a:t>
            </a:r>
          </a:p>
          <a:p>
            <a:r>
              <a:rPr lang="fr-FR" sz="1050" dirty="0"/>
              <a:t>Dans le virage de st Fargeau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7F7A650-B61B-2672-7DFF-FCF44123E93E}"/>
              </a:ext>
            </a:extLst>
          </p:cNvPr>
          <p:cNvSpPr/>
          <p:nvPr/>
        </p:nvSpPr>
        <p:spPr>
          <a:xfrm>
            <a:off x="3637224" y="4917369"/>
            <a:ext cx="101689" cy="920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528EFD9-B7AC-9F01-8913-081FDFF01CBA}"/>
              </a:ext>
            </a:extLst>
          </p:cNvPr>
          <p:cNvSpPr/>
          <p:nvPr/>
        </p:nvSpPr>
        <p:spPr>
          <a:xfrm>
            <a:off x="7985306" y="4310333"/>
            <a:ext cx="101689" cy="920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26EC6E1-328C-D257-0B47-A5073D84B931}"/>
              </a:ext>
            </a:extLst>
          </p:cNvPr>
          <p:cNvSpPr/>
          <p:nvPr/>
        </p:nvSpPr>
        <p:spPr>
          <a:xfrm>
            <a:off x="8779443" y="2212367"/>
            <a:ext cx="101689" cy="920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E431618-ED5E-A5BF-F866-E398208EE609}"/>
              </a:ext>
            </a:extLst>
          </p:cNvPr>
          <p:cNvCxnSpPr/>
          <p:nvPr/>
        </p:nvCxnSpPr>
        <p:spPr>
          <a:xfrm>
            <a:off x="6144768" y="2726919"/>
            <a:ext cx="802386" cy="8872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B8F6B1C6-1FC1-995F-AB02-2C6D38E42D23}"/>
              </a:ext>
            </a:extLst>
          </p:cNvPr>
          <p:cNvSpPr txBox="1"/>
          <p:nvPr/>
        </p:nvSpPr>
        <p:spPr>
          <a:xfrm>
            <a:off x="6443419" y="2988603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rgbClr val="00B0F0"/>
                </a:solidFill>
              </a:rPr>
              <a:t>50 m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B8B71F7-B120-FB8B-7DD4-2246D8F450AB}"/>
              </a:ext>
            </a:extLst>
          </p:cNvPr>
          <p:cNvCxnSpPr/>
          <p:nvPr/>
        </p:nvCxnSpPr>
        <p:spPr>
          <a:xfrm>
            <a:off x="7303770" y="4659771"/>
            <a:ext cx="82296" cy="2804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16082C55-A50F-E24A-854A-D3458B09C98C}"/>
              </a:ext>
            </a:extLst>
          </p:cNvPr>
          <p:cNvSpPr txBox="1"/>
          <p:nvPr/>
        </p:nvSpPr>
        <p:spPr>
          <a:xfrm>
            <a:off x="7367727" y="4607654"/>
            <a:ext cx="11223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rgbClr val="00B0F0"/>
                </a:solidFill>
              </a:rPr>
              <a:t>15-20 mètres</a:t>
            </a:r>
          </a:p>
        </p:txBody>
      </p:sp>
      <p:pic>
        <p:nvPicPr>
          <p:cNvPr id="41" name="Image 40" descr="C:\DOCUME~1\UTILIS~1\LOCALS~1\Temp\Logo_Anfa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120" y="4672054"/>
            <a:ext cx="1681886" cy="83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1038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28657C-1842-43B6-A622-854D6D1F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907" y="953767"/>
            <a:ext cx="5490271" cy="48739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2700" dirty="0"/>
              <a:t>Circulation vers Champagne</a:t>
            </a: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5C3A3CD5-7B35-4CC9-94FC-4BBDB46CB246}"/>
              </a:ext>
            </a:extLst>
          </p:cNvPr>
          <p:cNvSpPr/>
          <p:nvPr/>
        </p:nvSpPr>
        <p:spPr>
          <a:xfrm>
            <a:off x="1811432" y="1625347"/>
            <a:ext cx="5668844" cy="4237595"/>
          </a:xfrm>
          <a:custGeom>
            <a:avLst/>
            <a:gdLst>
              <a:gd name="connsiteX0" fmla="*/ 7918 w 7558459"/>
              <a:gd name="connsiteY0" fmla="*/ 0 h 5650127"/>
              <a:gd name="connsiteX1" fmla="*/ 7918 w 7558459"/>
              <a:gd name="connsiteY1" fmla="*/ 1371600 h 5650127"/>
              <a:gd name="connsiteX2" fmla="*/ 90214 w 7558459"/>
              <a:gd name="connsiteY2" fmla="*/ 2980944 h 5650127"/>
              <a:gd name="connsiteX3" fmla="*/ 199942 w 7558459"/>
              <a:gd name="connsiteY3" fmla="*/ 3602736 h 5650127"/>
              <a:gd name="connsiteX4" fmla="*/ 437686 w 7558459"/>
              <a:gd name="connsiteY4" fmla="*/ 4160520 h 5650127"/>
              <a:gd name="connsiteX5" fmla="*/ 821734 w 7558459"/>
              <a:gd name="connsiteY5" fmla="*/ 4572000 h 5650127"/>
              <a:gd name="connsiteX6" fmla="*/ 1269790 w 7558459"/>
              <a:gd name="connsiteY6" fmla="*/ 4855464 h 5650127"/>
              <a:gd name="connsiteX7" fmla="*/ 2028742 w 7558459"/>
              <a:gd name="connsiteY7" fmla="*/ 4956048 h 5650127"/>
              <a:gd name="connsiteX8" fmla="*/ 3116878 w 7558459"/>
              <a:gd name="connsiteY8" fmla="*/ 4983480 h 5650127"/>
              <a:gd name="connsiteX9" fmla="*/ 4232446 w 7558459"/>
              <a:gd name="connsiteY9" fmla="*/ 4864608 h 5650127"/>
              <a:gd name="connsiteX10" fmla="*/ 5055406 w 7558459"/>
              <a:gd name="connsiteY10" fmla="*/ 4636008 h 5650127"/>
              <a:gd name="connsiteX11" fmla="*/ 5860078 w 7558459"/>
              <a:gd name="connsiteY11" fmla="*/ 4434840 h 5650127"/>
              <a:gd name="connsiteX12" fmla="*/ 6564166 w 7558459"/>
              <a:gd name="connsiteY12" fmla="*/ 4974336 h 5650127"/>
              <a:gd name="connsiteX13" fmla="*/ 6737902 w 7558459"/>
              <a:gd name="connsiteY13" fmla="*/ 5330952 h 5650127"/>
              <a:gd name="connsiteX14" fmla="*/ 6774478 w 7558459"/>
              <a:gd name="connsiteY14" fmla="*/ 5559552 h 5650127"/>
              <a:gd name="connsiteX15" fmla="*/ 7515142 w 7558459"/>
              <a:gd name="connsiteY15" fmla="*/ 5623560 h 5650127"/>
              <a:gd name="connsiteX16" fmla="*/ 7451134 w 7558459"/>
              <a:gd name="connsiteY16" fmla="*/ 5138928 h 5650127"/>
              <a:gd name="connsiteX17" fmla="*/ 7286542 w 7558459"/>
              <a:gd name="connsiteY17" fmla="*/ 4791456 h 5650127"/>
              <a:gd name="connsiteX18" fmla="*/ 6591598 w 7558459"/>
              <a:gd name="connsiteY18" fmla="*/ 3904488 h 5650127"/>
              <a:gd name="connsiteX19" fmla="*/ 6244126 w 7558459"/>
              <a:gd name="connsiteY19" fmla="*/ 3630168 h 5650127"/>
              <a:gd name="connsiteX20" fmla="*/ 5786926 w 7558459"/>
              <a:gd name="connsiteY20" fmla="*/ 3502152 h 5650127"/>
              <a:gd name="connsiteX21" fmla="*/ 5219998 w 7558459"/>
              <a:gd name="connsiteY21" fmla="*/ 3557016 h 5650127"/>
              <a:gd name="connsiteX22" fmla="*/ 4122718 w 7558459"/>
              <a:gd name="connsiteY22" fmla="*/ 3922776 h 5650127"/>
              <a:gd name="connsiteX23" fmla="*/ 3126022 w 7558459"/>
              <a:gd name="connsiteY23" fmla="*/ 4114800 h 5650127"/>
              <a:gd name="connsiteX24" fmla="*/ 2001310 w 7558459"/>
              <a:gd name="connsiteY24" fmla="*/ 4160520 h 5650127"/>
              <a:gd name="connsiteX25" fmla="*/ 1443526 w 7558459"/>
              <a:gd name="connsiteY25" fmla="*/ 4050792 h 5650127"/>
              <a:gd name="connsiteX26" fmla="*/ 1059478 w 7558459"/>
              <a:gd name="connsiteY26" fmla="*/ 3630168 h 5650127"/>
              <a:gd name="connsiteX27" fmla="*/ 968038 w 7558459"/>
              <a:gd name="connsiteY27" fmla="*/ 3218688 h 5650127"/>
              <a:gd name="connsiteX28" fmla="*/ 931462 w 7558459"/>
              <a:gd name="connsiteY28" fmla="*/ 2660904 h 5650127"/>
              <a:gd name="connsiteX29" fmla="*/ 849166 w 7558459"/>
              <a:gd name="connsiteY29" fmla="*/ 1956816 h 5650127"/>
              <a:gd name="connsiteX30" fmla="*/ 830878 w 7558459"/>
              <a:gd name="connsiteY30" fmla="*/ 1316736 h 5650127"/>
              <a:gd name="connsiteX31" fmla="*/ 812590 w 7558459"/>
              <a:gd name="connsiteY31" fmla="*/ 950976 h 5650127"/>
              <a:gd name="connsiteX32" fmla="*/ 849166 w 7558459"/>
              <a:gd name="connsiteY32" fmla="*/ 438912 h 5650127"/>
              <a:gd name="connsiteX33" fmla="*/ 785158 w 7558459"/>
              <a:gd name="connsiteY33" fmla="*/ 18288 h 56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558459" h="5650127">
                <a:moveTo>
                  <a:pt x="7918" y="0"/>
                </a:moveTo>
                <a:cubicBezTo>
                  <a:pt x="1060" y="437388"/>
                  <a:pt x="-5798" y="874776"/>
                  <a:pt x="7918" y="1371600"/>
                </a:cubicBezTo>
                <a:cubicBezTo>
                  <a:pt x="21634" y="1868424"/>
                  <a:pt x="58210" y="2609088"/>
                  <a:pt x="90214" y="2980944"/>
                </a:cubicBezTo>
                <a:cubicBezTo>
                  <a:pt x="122218" y="3352800"/>
                  <a:pt x="142030" y="3406140"/>
                  <a:pt x="199942" y="3602736"/>
                </a:cubicBezTo>
                <a:cubicBezTo>
                  <a:pt x="257854" y="3799332"/>
                  <a:pt x="334054" y="3998976"/>
                  <a:pt x="437686" y="4160520"/>
                </a:cubicBezTo>
                <a:cubicBezTo>
                  <a:pt x="541318" y="4322064"/>
                  <a:pt x="683050" y="4456176"/>
                  <a:pt x="821734" y="4572000"/>
                </a:cubicBezTo>
                <a:cubicBezTo>
                  <a:pt x="960418" y="4687824"/>
                  <a:pt x="1068622" y="4791456"/>
                  <a:pt x="1269790" y="4855464"/>
                </a:cubicBezTo>
                <a:cubicBezTo>
                  <a:pt x="1470958" y="4919472"/>
                  <a:pt x="1720894" y="4934712"/>
                  <a:pt x="2028742" y="4956048"/>
                </a:cubicBezTo>
                <a:cubicBezTo>
                  <a:pt x="2336590" y="4977384"/>
                  <a:pt x="2749594" y="4998720"/>
                  <a:pt x="3116878" y="4983480"/>
                </a:cubicBezTo>
                <a:cubicBezTo>
                  <a:pt x="3484162" y="4968240"/>
                  <a:pt x="3909358" y="4922520"/>
                  <a:pt x="4232446" y="4864608"/>
                </a:cubicBezTo>
                <a:cubicBezTo>
                  <a:pt x="4555534" y="4806696"/>
                  <a:pt x="4784134" y="4707636"/>
                  <a:pt x="5055406" y="4636008"/>
                </a:cubicBezTo>
                <a:cubicBezTo>
                  <a:pt x="5326678" y="4564380"/>
                  <a:pt x="5608618" y="4378452"/>
                  <a:pt x="5860078" y="4434840"/>
                </a:cubicBezTo>
                <a:cubicBezTo>
                  <a:pt x="6111538" y="4491228"/>
                  <a:pt x="6417862" y="4824984"/>
                  <a:pt x="6564166" y="4974336"/>
                </a:cubicBezTo>
                <a:cubicBezTo>
                  <a:pt x="6710470" y="5123688"/>
                  <a:pt x="6702850" y="5233416"/>
                  <a:pt x="6737902" y="5330952"/>
                </a:cubicBezTo>
                <a:cubicBezTo>
                  <a:pt x="6772954" y="5428488"/>
                  <a:pt x="6644938" y="5510784"/>
                  <a:pt x="6774478" y="5559552"/>
                </a:cubicBezTo>
                <a:cubicBezTo>
                  <a:pt x="6904018" y="5608320"/>
                  <a:pt x="7402366" y="5693664"/>
                  <a:pt x="7515142" y="5623560"/>
                </a:cubicBezTo>
                <a:cubicBezTo>
                  <a:pt x="7627918" y="5553456"/>
                  <a:pt x="7489234" y="5277612"/>
                  <a:pt x="7451134" y="5138928"/>
                </a:cubicBezTo>
                <a:cubicBezTo>
                  <a:pt x="7413034" y="5000244"/>
                  <a:pt x="7429798" y="4997196"/>
                  <a:pt x="7286542" y="4791456"/>
                </a:cubicBezTo>
                <a:cubicBezTo>
                  <a:pt x="7143286" y="4585716"/>
                  <a:pt x="6765334" y="4098036"/>
                  <a:pt x="6591598" y="3904488"/>
                </a:cubicBezTo>
                <a:cubicBezTo>
                  <a:pt x="6417862" y="3710940"/>
                  <a:pt x="6378238" y="3697224"/>
                  <a:pt x="6244126" y="3630168"/>
                </a:cubicBezTo>
                <a:cubicBezTo>
                  <a:pt x="6110014" y="3563112"/>
                  <a:pt x="5957614" y="3514344"/>
                  <a:pt x="5786926" y="3502152"/>
                </a:cubicBezTo>
                <a:cubicBezTo>
                  <a:pt x="5616238" y="3489960"/>
                  <a:pt x="5497366" y="3486912"/>
                  <a:pt x="5219998" y="3557016"/>
                </a:cubicBezTo>
                <a:cubicBezTo>
                  <a:pt x="4942630" y="3627120"/>
                  <a:pt x="4471714" y="3829812"/>
                  <a:pt x="4122718" y="3922776"/>
                </a:cubicBezTo>
                <a:cubicBezTo>
                  <a:pt x="3773722" y="4015740"/>
                  <a:pt x="3479590" y="4075176"/>
                  <a:pt x="3126022" y="4114800"/>
                </a:cubicBezTo>
                <a:cubicBezTo>
                  <a:pt x="2772454" y="4154424"/>
                  <a:pt x="2281726" y="4171188"/>
                  <a:pt x="2001310" y="4160520"/>
                </a:cubicBezTo>
                <a:cubicBezTo>
                  <a:pt x="1720894" y="4149852"/>
                  <a:pt x="1600498" y="4139184"/>
                  <a:pt x="1443526" y="4050792"/>
                </a:cubicBezTo>
                <a:cubicBezTo>
                  <a:pt x="1286554" y="3962400"/>
                  <a:pt x="1138726" y="3768852"/>
                  <a:pt x="1059478" y="3630168"/>
                </a:cubicBezTo>
                <a:cubicBezTo>
                  <a:pt x="980230" y="3491484"/>
                  <a:pt x="989374" y="3380232"/>
                  <a:pt x="968038" y="3218688"/>
                </a:cubicBezTo>
                <a:cubicBezTo>
                  <a:pt x="946702" y="3057144"/>
                  <a:pt x="951274" y="2871216"/>
                  <a:pt x="931462" y="2660904"/>
                </a:cubicBezTo>
                <a:cubicBezTo>
                  <a:pt x="911650" y="2450592"/>
                  <a:pt x="865930" y="2180844"/>
                  <a:pt x="849166" y="1956816"/>
                </a:cubicBezTo>
                <a:cubicBezTo>
                  <a:pt x="832402" y="1732788"/>
                  <a:pt x="836974" y="1484376"/>
                  <a:pt x="830878" y="1316736"/>
                </a:cubicBezTo>
                <a:cubicBezTo>
                  <a:pt x="824782" y="1149096"/>
                  <a:pt x="809542" y="1097280"/>
                  <a:pt x="812590" y="950976"/>
                </a:cubicBezTo>
                <a:cubicBezTo>
                  <a:pt x="815638" y="804672"/>
                  <a:pt x="853738" y="594360"/>
                  <a:pt x="849166" y="438912"/>
                </a:cubicBezTo>
                <a:cubicBezTo>
                  <a:pt x="844594" y="283464"/>
                  <a:pt x="789730" y="89916"/>
                  <a:pt x="785158" y="18288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1280A39-D29D-4CF1-A9E4-82AF101FAC53}"/>
              </a:ext>
            </a:extLst>
          </p:cNvPr>
          <p:cNvCxnSpPr/>
          <p:nvPr/>
        </p:nvCxnSpPr>
        <p:spPr>
          <a:xfrm>
            <a:off x="1811431" y="2331720"/>
            <a:ext cx="650591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9010F33-EDFE-4F52-8284-42BDCEF71D95}"/>
              </a:ext>
            </a:extLst>
          </p:cNvPr>
          <p:cNvCxnSpPr/>
          <p:nvPr/>
        </p:nvCxnSpPr>
        <p:spPr>
          <a:xfrm>
            <a:off x="6829685" y="5785866"/>
            <a:ext cx="650591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80E2160-FDD3-40F1-87DC-C5911F180788}"/>
              </a:ext>
            </a:extLst>
          </p:cNvPr>
          <p:cNvSpPr/>
          <p:nvPr/>
        </p:nvSpPr>
        <p:spPr>
          <a:xfrm>
            <a:off x="1522476" y="1618488"/>
            <a:ext cx="198882" cy="301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B4A2D92-7665-4577-8497-F093862894F6}"/>
              </a:ext>
            </a:extLst>
          </p:cNvPr>
          <p:cNvSpPr/>
          <p:nvPr/>
        </p:nvSpPr>
        <p:spPr>
          <a:xfrm>
            <a:off x="2043685" y="1625346"/>
            <a:ext cx="34289" cy="4800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284CD03A-A403-4DD4-89D4-2E18DE3376A2}"/>
              </a:ext>
            </a:extLst>
          </p:cNvPr>
          <p:cNvSpPr/>
          <p:nvPr/>
        </p:nvSpPr>
        <p:spPr>
          <a:xfrm>
            <a:off x="1845721" y="2846070"/>
            <a:ext cx="136241" cy="582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2094939A-5847-4506-8675-97B247965A88}"/>
              </a:ext>
            </a:extLst>
          </p:cNvPr>
          <p:cNvSpPr/>
          <p:nvPr/>
        </p:nvSpPr>
        <p:spPr>
          <a:xfrm>
            <a:off x="2043685" y="4293108"/>
            <a:ext cx="34289" cy="4800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1018E012-8840-4E43-80CE-51DF58D69071}"/>
              </a:ext>
            </a:extLst>
          </p:cNvPr>
          <p:cNvSpPr/>
          <p:nvPr/>
        </p:nvSpPr>
        <p:spPr>
          <a:xfrm>
            <a:off x="2407158" y="4985767"/>
            <a:ext cx="54864" cy="342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96D6F99-9268-4820-88DA-8C1E83D46698}"/>
              </a:ext>
            </a:extLst>
          </p:cNvPr>
          <p:cNvSpPr/>
          <p:nvPr/>
        </p:nvSpPr>
        <p:spPr>
          <a:xfrm>
            <a:off x="3023460" y="5232655"/>
            <a:ext cx="34289" cy="342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A074D026-0E00-4478-AE55-5DE01B088A69}"/>
              </a:ext>
            </a:extLst>
          </p:cNvPr>
          <p:cNvSpPr/>
          <p:nvPr/>
        </p:nvSpPr>
        <p:spPr>
          <a:xfrm flipV="1">
            <a:off x="4702303" y="5212081"/>
            <a:ext cx="34289" cy="342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D805ACDB-5842-4FF8-BC18-5527F22B0FCC}"/>
              </a:ext>
            </a:extLst>
          </p:cNvPr>
          <p:cNvSpPr/>
          <p:nvPr/>
        </p:nvSpPr>
        <p:spPr>
          <a:xfrm>
            <a:off x="3957067" y="5273801"/>
            <a:ext cx="34289" cy="342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2433591-6FB4-424F-9E5A-2EF6ED4F431D}"/>
              </a:ext>
            </a:extLst>
          </p:cNvPr>
          <p:cNvSpPr txBox="1"/>
          <p:nvPr/>
        </p:nvSpPr>
        <p:spPr>
          <a:xfrm>
            <a:off x="4881753" y="5308090"/>
            <a:ext cx="8306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Port Thomery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F9C6B97-E2F0-434D-B05E-382227E0A556}"/>
              </a:ext>
            </a:extLst>
          </p:cNvPr>
          <p:cNvSpPr txBox="1"/>
          <p:nvPr/>
        </p:nvSpPr>
        <p:spPr>
          <a:xfrm>
            <a:off x="1412116" y="1673349"/>
            <a:ext cx="5004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Club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9C82F78-5D99-402A-B398-8823F17677CD}"/>
              </a:ext>
            </a:extLst>
          </p:cNvPr>
          <p:cNvSpPr txBox="1"/>
          <p:nvPr/>
        </p:nvSpPr>
        <p:spPr>
          <a:xfrm>
            <a:off x="6784965" y="5782410"/>
            <a:ext cx="9877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Pont Champagne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8720FFE2-4896-4A69-9EB4-BC1677D568C4}"/>
              </a:ext>
            </a:extLst>
          </p:cNvPr>
          <p:cNvCxnSpPr/>
          <p:nvPr/>
        </p:nvCxnSpPr>
        <p:spPr>
          <a:xfrm>
            <a:off x="1845721" y="1872234"/>
            <a:ext cx="136241" cy="8298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89F44764-DC45-4656-8C65-5B2B58732878}"/>
              </a:ext>
            </a:extLst>
          </p:cNvPr>
          <p:cNvCxnSpPr>
            <a:cxnSpLocks/>
          </p:cNvCxnSpPr>
          <p:nvPr/>
        </p:nvCxnSpPr>
        <p:spPr>
          <a:xfrm>
            <a:off x="2043685" y="3332989"/>
            <a:ext cx="34289" cy="874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13633B0A-5EA3-41E5-A74B-37638C1FEAC3}"/>
              </a:ext>
            </a:extLst>
          </p:cNvPr>
          <p:cNvCxnSpPr>
            <a:cxnSpLocks/>
          </p:cNvCxnSpPr>
          <p:nvPr/>
        </p:nvCxnSpPr>
        <p:spPr>
          <a:xfrm>
            <a:off x="2194561" y="4688586"/>
            <a:ext cx="628166" cy="4646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E25E6266-2A9C-41DF-97B7-61D7B4BFD15C}"/>
              </a:ext>
            </a:extLst>
          </p:cNvPr>
          <p:cNvCxnSpPr>
            <a:cxnSpLocks/>
          </p:cNvCxnSpPr>
          <p:nvPr/>
        </p:nvCxnSpPr>
        <p:spPr>
          <a:xfrm>
            <a:off x="3212784" y="5246370"/>
            <a:ext cx="10494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CEBD9966-29DB-416E-AE57-2404A9E07165}"/>
              </a:ext>
            </a:extLst>
          </p:cNvPr>
          <p:cNvCxnSpPr>
            <a:cxnSpLocks/>
          </p:cNvCxnSpPr>
          <p:nvPr/>
        </p:nvCxnSpPr>
        <p:spPr>
          <a:xfrm flipV="1">
            <a:off x="4702303" y="4920906"/>
            <a:ext cx="1178144" cy="259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47A1447C-37B5-45C3-BD2C-89799BCBA076}"/>
              </a:ext>
            </a:extLst>
          </p:cNvPr>
          <p:cNvCxnSpPr>
            <a:cxnSpLocks/>
          </p:cNvCxnSpPr>
          <p:nvPr/>
        </p:nvCxnSpPr>
        <p:spPr>
          <a:xfrm flipV="1">
            <a:off x="6932095" y="5697679"/>
            <a:ext cx="482597" cy="260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2DFA1BEC-9522-4FE8-8F3D-B0F3EEA83BE8}"/>
              </a:ext>
            </a:extLst>
          </p:cNvPr>
          <p:cNvCxnSpPr/>
          <p:nvPr/>
        </p:nvCxnSpPr>
        <p:spPr>
          <a:xfrm>
            <a:off x="5452110" y="4025134"/>
            <a:ext cx="218770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D734694F-E4D0-4A7B-9738-FE8393544059}"/>
              </a:ext>
            </a:extLst>
          </p:cNvPr>
          <p:cNvSpPr txBox="1"/>
          <p:nvPr/>
        </p:nvSpPr>
        <p:spPr>
          <a:xfrm>
            <a:off x="5184239" y="3439172"/>
            <a:ext cx="33454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Risque sur 5 poteaux dans le sens du courant</a:t>
            </a:r>
          </a:p>
          <a:p>
            <a:r>
              <a:rPr lang="fr-FR" sz="1350" dirty="0"/>
              <a:t>Risque péniche faible</a:t>
            </a:r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2CD9B6B6-8BBB-4A09-948E-3F6BB33E3D46}"/>
              </a:ext>
            </a:extLst>
          </p:cNvPr>
          <p:cNvCxnSpPr>
            <a:cxnSpLocks/>
          </p:cNvCxnSpPr>
          <p:nvPr/>
        </p:nvCxnSpPr>
        <p:spPr>
          <a:xfrm flipH="1">
            <a:off x="4645853" y="4420852"/>
            <a:ext cx="1018278" cy="3121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E6D4579F-232E-4B25-90E6-721CC7C970E8}"/>
              </a:ext>
            </a:extLst>
          </p:cNvPr>
          <p:cNvCxnSpPr>
            <a:cxnSpLocks/>
          </p:cNvCxnSpPr>
          <p:nvPr/>
        </p:nvCxnSpPr>
        <p:spPr>
          <a:xfrm flipH="1">
            <a:off x="3366532" y="4807458"/>
            <a:ext cx="1056024" cy="560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068854B0-4540-4D88-9200-4282D4981F1F}"/>
              </a:ext>
            </a:extLst>
          </p:cNvPr>
          <p:cNvCxnSpPr>
            <a:cxnSpLocks/>
          </p:cNvCxnSpPr>
          <p:nvPr/>
        </p:nvCxnSpPr>
        <p:spPr>
          <a:xfrm flipH="1" flipV="1">
            <a:off x="2420874" y="3446389"/>
            <a:ext cx="126247" cy="10798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E7B76B57-AE6D-44ED-8879-0E019B2866BF}"/>
              </a:ext>
            </a:extLst>
          </p:cNvPr>
          <p:cNvCxnSpPr>
            <a:cxnSpLocks/>
          </p:cNvCxnSpPr>
          <p:nvPr/>
        </p:nvCxnSpPr>
        <p:spPr>
          <a:xfrm flipH="1" flipV="1">
            <a:off x="2314992" y="1656781"/>
            <a:ext cx="42706" cy="11782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3" name="Flèche : courbe vers le haut 72">
            <a:extLst>
              <a:ext uri="{FF2B5EF4-FFF2-40B4-BE49-F238E27FC236}">
                <a16:creationId xmlns:a16="http://schemas.microsoft.com/office/drawing/2014/main" id="{EA7C7BC9-9F40-412F-B521-9511F205D5B6}"/>
              </a:ext>
            </a:extLst>
          </p:cNvPr>
          <p:cNvSpPr/>
          <p:nvPr/>
        </p:nvSpPr>
        <p:spPr>
          <a:xfrm rot="10800000">
            <a:off x="1854320" y="1007227"/>
            <a:ext cx="493316" cy="181082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F366E289-0950-405C-B336-A9DC116BE440}"/>
              </a:ext>
            </a:extLst>
          </p:cNvPr>
          <p:cNvSpPr txBox="1"/>
          <p:nvPr/>
        </p:nvSpPr>
        <p:spPr>
          <a:xfrm>
            <a:off x="2687417" y="3697266"/>
            <a:ext cx="120712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chemeClr val="accent6">
                    <a:lumMod val="75000"/>
                  </a:schemeClr>
                </a:solidFill>
              </a:rPr>
              <a:t>Pas d’obstacle </a:t>
            </a:r>
          </a:p>
          <a:p>
            <a:r>
              <a:rPr lang="fr-FR" sz="1350" dirty="0">
                <a:solidFill>
                  <a:schemeClr val="accent6">
                    <a:lumMod val="75000"/>
                  </a:schemeClr>
                </a:solidFill>
              </a:rPr>
              <a:t>a la descente</a:t>
            </a:r>
          </a:p>
          <a:p>
            <a:r>
              <a:rPr lang="fr-FR" sz="1350" dirty="0">
                <a:solidFill>
                  <a:schemeClr val="accent6">
                    <a:lumMod val="75000"/>
                  </a:schemeClr>
                </a:solidFill>
              </a:rPr>
              <a:t> (rapide)</a:t>
            </a:r>
          </a:p>
        </p:txBody>
      </p: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43508EFD-A7CD-4395-A03B-7781F2C0E4C4}"/>
              </a:ext>
            </a:extLst>
          </p:cNvPr>
          <p:cNvCxnSpPr>
            <a:cxnSpLocks/>
          </p:cNvCxnSpPr>
          <p:nvPr/>
        </p:nvCxnSpPr>
        <p:spPr>
          <a:xfrm flipH="1" flipV="1">
            <a:off x="6738847" y="4717443"/>
            <a:ext cx="237449" cy="2683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0" name="ZoneTexte 79">
            <a:extLst>
              <a:ext uri="{FF2B5EF4-FFF2-40B4-BE49-F238E27FC236}">
                <a16:creationId xmlns:a16="http://schemas.microsoft.com/office/drawing/2014/main" id="{2F0427B4-B899-45F7-813A-B3F318EAA80C}"/>
              </a:ext>
            </a:extLst>
          </p:cNvPr>
          <p:cNvSpPr txBox="1"/>
          <p:nvPr/>
        </p:nvSpPr>
        <p:spPr>
          <a:xfrm>
            <a:off x="694223" y="4573706"/>
            <a:ext cx="134459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chemeClr val="accent6">
                    <a:lumMod val="75000"/>
                  </a:schemeClr>
                </a:solidFill>
              </a:rPr>
              <a:t>Port et poteaux </a:t>
            </a:r>
          </a:p>
          <a:p>
            <a:r>
              <a:rPr lang="fr-FR" sz="1350" dirty="0">
                <a:solidFill>
                  <a:schemeClr val="accent6">
                    <a:lumMod val="75000"/>
                  </a:schemeClr>
                </a:solidFill>
              </a:rPr>
              <a:t>à contre courant</a:t>
            </a:r>
          </a:p>
          <a:p>
            <a:r>
              <a:rPr lang="fr-FR" sz="1350" dirty="0">
                <a:solidFill>
                  <a:schemeClr val="accent6">
                    <a:lumMod val="75000"/>
                  </a:schemeClr>
                </a:solidFill>
              </a:rPr>
              <a:t>Bateau lent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3FFDCFDC-3DC1-4F82-9DD4-4C52B8B408E6}"/>
              </a:ext>
            </a:extLst>
          </p:cNvPr>
          <p:cNvSpPr txBox="1"/>
          <p:nvPr/>
        </p:nvSpPr>
        <p:spPr>
          <a:xfrm>
            <a:off x="7635311" y="5153225"/>
            <a:ext cx="13838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Traversée</a:t>
            </a:r>
          </a:p>
          <a:p>
            <a:r>
              <a:rPr lang="fr-FR" sz="1350" dirty="0"/>
              <a:t>après arrêt : sûre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D2B4DCD9-CF0B-4261-8AA5-3FA8A2457EC6}"/>
              </a:ext>
            </a:extLst>
          </p:cNvPr>
          <p:cNvSpPr txBox="1"/>
          <p:nvPr/>
        </p:nvSpPr>
        <p:spPr>
          <a:xfrm>
            <a:off x="2475279" y="1462402"/>
            <a:ext cx="13838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chemeClr val="accent6">
                    <a:lumMod val="75000"/>
                  </a:schemeClr>
                </a:solidFill>
              </a:rPr>
              <a:t>Traversée</a:t>
            </a:r>
          </a:p>
          <a:p>
            <a:r>
              <a:rPr lang="fr-FR" sz="1350" dirty="0">
                <a:solidFill>
                  <a:schemeClr val="accent6">
                    <a:lumMod val="75000"/>
                  </a:schemeClr>
                </a:solidFill>
              </a:rPr>
              <a:t>après arrêt : sûre</a:t>
            </a: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FAE65EF2-DFAC-4692-B41E-2B9CC4305A2F}"/>
              </a:ext>
            </a:extLst>
          </p:cNvPr>
          <p:cNvSpPr/>
          <p:nvPr/>
        </p:nvSpPr>
        <p:spPr>
          <a:xfrm>
            <a:off x="5374387" y="4420852"/>
            <a:ext cx="34289" cy="3428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98C49D2C-9DC5-4C28-9864-380976490B3A}"/>
              </a:ext>
            </a:extLst>
          </p:cNvPr>
          <p:cNvSpPr/>
          <p:nvPr/>
        </p:nvSpPr>
        <p:spPr>
          <a:xfrm>
            <a:off x="5841584" y="4299385"/>
            <a:ext cx="38862" cy="4172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C784ABD9-C76C-449F-9507-EF19ADC462A6}"/>
              </a:ext>
            </a:extLst>
          </p:cNvPr>
          <p:cNvSpPr/>
          <p:nvPr/>
        </p:nvSpPr>
        <p:spPr>
          <a:xfrm flipH="1" flipV="1">
            <a:off x="6425946" y="4373580"/>
            <a:ext cx="34289" cy="4010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049D5493-69B0-4137-8343-976179447050}"/>
              </a:ext>
            </a:extLst>
          </p:cNvPr>
          <p:cNvCxnSpPr>
            <a:cxnSpLocks/>
          </p:cNvCxnSpPr>
          <p:nvPr/>
        </p:nvCxnSpPr>
        <p:spPr>
          <a:xfrm>
            <a:off x="6525307" y="5044496"/>
            <a:ext cx="356919" cy="35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6" name="Ellipse 95">
            <a:extLst>
              <a:ext uri="{FF2B5EF4-FFF2-40B4-BE49-F238E27FC236}">
                <a16:creationId xmlns:a16="http://schemas.microsoft.com/office/drawing/2014/main" id="{87032AD1-5359-4F90-B7F3-80EBE6EC8E11}"/>
              </a:ext>
            </a:extLst>
          </p:cNvPr>
          <p:cNvSpPr/>
          <p:nvPr/>
        </p:nvSpPr>
        <p:spPr>
          <a:xfrm flipH="1">
            <a:off x="7225688" y="5239504"/>
            <a:ext cx="34289" cy="3428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967AC97F-FE5C-4E78-8F49-FA6A88B7DDC9}"/>
              </a:ext>
            </a:extLst>
          </p:cNvPr>
          <p:cNvSpPr/>
          <p:nvPr/>
        </p:nvSpPr>
        <p:spPr>
          <a:xfrm>
            <a:off x="6938010" y="4835462"/>
            <a:ext cx="34289" cy="3428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3353B707-835D-4873-A524-DB5078932BBC}"/>
              </a:ext>
            </a:extLst>
          </p:cNvPr>
          <p:cNvSpPr txBox="1"/>
          <p:nvPr/>
        </p:nvSpPr>
        <p:spPr>
          <a:xfrm>
            <a:off x="1037493" y="2895159"/>
            <a:ext cx="6447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Port </a:t>
            </a:r>
          </a:p>
          <a:p>
            <a:r>
              <a:rPr lang="fr-FR" sz="900" dirty="0"/>
              <a:t>Plaisance </a:t>
            </a:r>
          </a:p>
          <a:p>
            <a:r>
              <a:rPr lang="fr-FR" sz="900" dirty="0"/>
              <a:t>Avon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B901F40-6F39-41ED-AA0F-8CF8CA5DF147}"/>
              </a:ext>
            </a:extLst>
          </p:cNvPr>
          <p:cNvCxnSpPr/>
          <p:nvPr/>
        </p:nvCxnSpPr>
        <p:spPr>
          <a:xfrm flipV="1">
            <a:off x="1877750" y="3441943"/>
            <a:ext cx="116357" cy="835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9FF4900C-6856-4F83-BE6B-136E885665B1}"/>
              </a:ext>
            </a:extLst>
          </p:cNvPr>
          <p:cNvSpPr txBox="1"/>
          <p:nvPr/>
        </p:nvSpPr>
        <p:spPr>
          <a:xfrm>
            <a:off x="1854320" y="5231158"/>
            <a:ext cx="1236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Virage Butte Monceau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A4F89B-70A8-4B5D-9CF8-E568E8227F47}"/>
              </a:ext>
            </a:extLst>
          </p:cNvPr>
          <p:cNvSpPr/>
          <p:nvPr/>
        </p:nvSpPr>
        <p:spPr>
          <a:xfrm>
            <a:off x="1645718" y="3664009"/>
            <a:ext cx="198882" cy="30175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FC02D23-665D-499D-B079-04E1834D3710}"/>
              </a:ext>
            </a:extLst>
          </p:cNvPr>
          <p:cNvSpPr txBox="1"/>
          <p:nvPr/>
        </p:nvSpPr>
        <p:spPr>
          <a:xfrm>
            <a:off x="1291341" y="3573010"/>
            <a:ext cx="4972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Club</a:t>
            </a:r>
          </a:p>
          <a:p>
            <a:r>
              <a:rPr lang="fr-FR" sz="900" dirty="0"/>
              <a:t> avant </a:t>
            </a:r>
          </a:p>
          <a:p>
            <a:r>
              <a:rPr lang="fr-FR" sz="900" dirty="0"/>
              <a:t>2010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9804794-15A6-453D-960C-0A1FB16CE90C}"/>
              </a:ext>
            </a:extLst>
          </p:cNvPr>
          <p:cNvSpPr/>
          <p:nvPr/>
        </p:nvSpPr>
        <p:spPr>
          <a:xfrm>
            <a:off x="1820032" y="1028447"/>
            <a:ext cx="34289" cy="480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E6C3794-6932-0430-4B40-BC93225F3CFD}"/>
              </a:ext>
            </a:extLst>
          </p:cNvPr>
          <p:cNvSpPr/>
          <p:nvPr/>
        </p:nvSpPr>
        <p:spPr>
          <a:xfrm>
            <a:off x="5020701" y="4099967"/>
            <a:ext cx="2134279" cy="14043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B0834EA-4371-B05F-D1D6-D81627E680B5}"/>
              </a:ext>
            </a:extLst>
          </p:cNvPr>
          <p:cNvSpPr txBox="1"/>
          <p:nvPr/>
        </p:nvSpPr>
        <p:spPr>
          <a:xfrm>
            <a:off x="4538387" y="5664503"/>
            <a:ext cx="2596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On ne se double pas </a:t>
            </a:r>
          </a:p>
          <a:p>
            <a:r>
              <a:rPr lang="fr-FR" sz="1600" b="1" dirty="0">
                <a:solidFill>
                  <a:srgbClr val="FF0000"/>
                </a:solidFill>
              </a:rPr>
              <a:t>dans un virage sans visibilité</a:t>
            </a:r>
          </a:p>
        </p:txBody>
      </p:sp>
      <p:pic>
        <p:nvPicPr>
          <p:cNvPr id="50" name="Image 49" descr="C:\DOCUME~1\UTILIS~1\LOCALS~1\Temp\Logo_Anfa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4419" y="1941673"/>
            <a:ext cx="1681886" cy="83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2B06724-3F9A-F598-8196-2060856D415E}"/>
              </a:ext>
            </a:extLst>
          </p:cNvPr>
          <p:cNvCxnSpPr>
            <a:cxnSpLocks/>
          </p:cNvCxnSpPr>
          <p:nvPr/>
        </p:nvCxnSpPr>
        <p:spPr>
          <a:xfrm flipV="1">
            <a:off x="5841584" y="4727500"/>
            <a:ext cx="479421" cy="236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6F9D3F2-F148-173A-32A2-71AFAC475F59}"/>
              </a:ext>
            </a:extLst>
          </p:cNvPr>
          <p:cNvCxnSpPr>
            <a:cxnSpLocks/>
          </p:cNvCxnSpPr>
          <p:nvPr/>
        </p:nvCxnSpPr>
        <p:spPr>
          <a:xfrm>
            <a:off x="5861015" y="4835461"/>
            <a:ext cx="4434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2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A0FC6D-252E-7B4C-9FB4-4182FD256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Exemple d’animation de sortie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44293D-D9B7-04CB-C79D-F308DA1A7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2000" dirty="0"/>
              <a:t>Commencer par une gamme de 20 coups a chaque allure : bras seul, bras corps, quart coulisse , demi coulisse, trois quart et pleine coulisse.</a:t>
            </a:r>
          </a:p>
          <a:p>
            <a:pPr lvl="1"/>
            <a:r>
              <a:rPr lang="fr-FR" sz="1600" dirty="0"/>
              <a:t>Cela donne une idée des compétences de l’équipage et de l’équilibre global</a:t>
            </a:r>
          </a:p>
          <a:p>
            <a:r>
              <a:rPr lang="fr-FR" sz="2000" dirty="0"/>
              <a:t>Second temps : </a:t>
            </a:r>
          </a:p>
          <a:p>
            <a:pPr lvl="1"/>
            <a:r>
              <a:rPr lang="fr-FR" sz="1600" dirty="0"/>
              <a:t>faire 10 arrêts sur l’arrière (pelles a plat hors de l’eau), </a:t>
            </a:r>
          </a:p>
          <a:p>
            <a:pPr lvl="1"/>
            <a:r>
              <a:rPr lang="fr-FR" sz="1600" dirty="0"/>
              <a:t>ajouter 10 arrêts corps replacés (pelles a plat avec de la marge pour préparer)</a:t>
            </a:r>
          </a:p>
          <a:p>
            <a:pPr lvl="1"/>
            <a:r>
              <a:rPr lang="fr-FR" sz="1600" dirty="0"/>
              <a:t>ajouter 10 pas de tango</a:t>
            </a:r>
          </a:p>
          <a:p>
            <a:pPr lvl="1"/>
            <a:r>
              <a:rPr lang="fr-FR" sz="1600" dirty="0"/>
              <a:t>Le bateau est maintenant en équilibre, </a:t>
            </a:r>
          </a:p>
          <a:p>
            <a:pPr lvl="1"/>
            <a:r>
              <a:rPr lang="fr-FR" sz="1600" dirty="0"/>
              <a:t>on peut le vérifier avec 10 arrêts en demi-coulisse</a:t>
            </a:r>
          </a:p>
          <a:p>
            <a:r>
              <a:rPr lang="fr-FR" sz="2000" dirty="0"/>
              <a:t>Exercice centré sur la prise d’eau :</a:t>
            </a:r>
          </a:p>
          <a:p>
            <a:pPr lvl="1"/>
            <a:r>
              <a:rPr lang="fr-FR" sz="1600" dirty="0"/>
              <a:t>A l’arrêt vérification des positions avant (tibias verticaux), 3 sorties d’eau par appui main</a:t>
            </a:r>
          </a:p>
          <a:p>
            <a:pPr lvl="1"/>
            <a:r>
              <a:rPr lang="fr-FR" sz="1600" dirty="0"/>
              <a:t>Départ en quart avant sur 20 coups, puis demi-avant, puis jambes dos, puis pleine coulisse</a:t>
            </a:r>
          </a:p>
          <a:p>
            <a:pPr lvl="1"/>
            <a:r>
              <a:rPr lang="fr-FR" sz="1600" dirty="0"/>
              <a:t>On a ainsi décomposé le coup d’aviron en gardant le dos sur l’avant jusque demi-avant, et les bras tendus jusqu’au bras dos inclus</a:t>
            </a:r>
          </a:p>
          <a:p>
            <a:r>
              <a:rPr lang="fr-FR" sz="2000" dirty="0"/>
              <a:t>Fractionnés 10-10-10</a:t>
            </a:r>
          </a:p>
          <a:p>
            <a:pPr lvl="1"/>
            <a:r>
              <a:rPr lang="fr-FR" sz="1600" dirty="0"/>
              <a:t>A différentes amplitudes, faire 10 coups normaux (repérage du geste et des hauteurs)</a:t>
            </a:r>
          </a:p>
          <a:p>
            <a:pPr lvl="1"/>
            <a:r>
              <a:rPr lang="fr-FR" sz="1600" dirty="0"/>
              <a:t>Puis accélérer progressivement sur 10 coups en gardant le geste, juste par la pression de jambes et la vitesse de dos bras</a:t>
            </a:r>
          </a:p>
          <a:p>
            <a:pPr lvl="1"/>
            <a:r>
              <a:rPr lang="fr-FR" sz="1600" dirty="0"/>
              <a:t>Tenir les dix coups suivants a la puissance maximale atteinte, en cherchant </a:t>
            </a:r>
            <a:r>
              <a:rPr lang="fr-FR" sz="1600"/>
              <a:t>a s’assouplir.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156806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1287</Words>
  <Application>Microsoft Office PowerPoint</Application>
  <PresentationFormat>Affichage à l'écran (4:3)</PresentationFormat>
  <Paragraphs>167</Paragraphs>
  <Slides>12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Thème Office</vt:lpstr>
      <vt:lpstr>Presentation</vt:lpstr>
      <vt:lpstr>Rôles du barreur </vt:lpstr>
      <vt:lpstr>Rôle du barreur </vt:lpstr>
      <vt:lpstr>Types de bateaux et de barreurs  </vt:lpstr>
      <vt:lpstr>Avant la sortie</vt:lpstr>
      <vt:lpstr>En route</vt:lpstr>
      <vt:lpstr>Circuler sur notre bassin</vt:lpstr>
      <vt:lpstr> Risque au virage Butte Monceau: A la montée </vt:lpstr>
      <vt:lpstr>Circulation vers Champagne</vt:lpstr>
      <vt:lpstr>Exemple d’animation de sortie</vt:lpstr>
      <vt:lpstr>Appontage: faire un arrondi</vt:lpstr>
      <vt:lpstr>           Chavirage : que faire?</vt:lpstr>
      <vt:lpstr>Après la sortie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barreur</dc:title>
  <dc:creator>Utilisateur</dc:creator>
  <cp:lastModifiedBy>Patrick Gabrielli</cp:lastModifiedBy>
  <cp:revision>28</cp:revision>
  <dcterms:created xsi:type="dcterms:W3CDTF">2025-12-05T16:43:01Z</dcterms:created>
  <dcterms:modified xsi:type="dcterms:W3CDTF">2026-02-25T21:11:21Z</dcterms:modified>
</cp:coreProperties>
</file>